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9" r:id="rId2"/>
    <p:sldId id="323" r:id="rId3"/>
    <p:sldId id="342" r:id="rId4"/>
    <p:sldId id="340" r:id="rId5"/>
    <p:sldId id="341" r:id="rId6"/>
    <p:sldId id="344" r:id="rId7"/>
    <p:sldId id="292" r:id="rId8"/>
    <p:sldId id="293" r:id="rId9"/>
    <p:sldId id="346" r:id="rId10"/>
    <p:sldId id="345" r:id="rId11"/>
    <p:sldId id="304" r:id="rId12"/>
    <p:sldId id="326" r:id="rId13"/>
    <p:sldId id="307" r:id="rId14"/>
    <p:sldId id="325" r:id="rId15"/>
    <p:sldId id="310" r:id="rId16"/>
    <p:sldId id="327" r:id="rId17"/>
    <p:sldId id="347" r:id="rId18"/>
    <p:sldId id="348" r:id="rId19"/>
    <p:sldId id="324" r:id="rId20"/>
    <p:sldId id="276" r:id="rId21"/>
    <p:sldId id="283" r:id="rId22"/>
    <p:sldId id="284" r:id="rId23"/>
    <p:sldId id="285" r:id="rId24"/>
    <p:sldId id="351" r:id="rId25"/>
    <p:sldId id="350" r:id="rId26"/>
    <p:sldId id="343" r:id="rId27"/>
    <p:sldId id="339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2845" autoAdjust="0"/>
  </p:normalViewPr>
  <p:slideViewPr>
    <p:cSldViewPr>
      <p:cViewPr varScale="1">
        <p:scale>
          <a:sx n="66" d="100"/>
          <a:sy n="66" d="100"/>
        </p:scale>
        <p:origin x="-5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5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81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86104-0A89-4185-902E-8ECB5EECA524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FE4BE5E7-021E-4B3E-982D-73601ABA489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OD as Adaptive Action</a:t>
          </a:r>
          <a:endParaRPr lang="en-US" dirty="0"/>
        </a:p>
      </dgm:t>
    </dgm:pt>
    <dgm:pt modelId="{57F3CA03-8D76-49BC-854C-F5E4072D2E51}" type="parTrans" cxnId="{984B9BA4-2543-41FA-89B1-7557A6DCFA9E}">
      <dgm:prSet/>
      <dgm:spPr/>
      <dgm:t>
        <a:bodyPr/>
        <a:lstStyle/>
        <a:p>
          <a:endParaRPr lang="en-US"/>
        </a:p>
      </dgm:t>
    </dgm:pt>
    <dgm:pt modelId="{99F28E73-CAE6-4C67-A313-F0322DA42E10}" type="sibTrans" cxnId="{984B9BA4-2543-41FA-89B1-7557A6DCFA9E}">
      <dgm:prSet/>
      <dgm:spPr/>
      <dgm:t>
        <a:bodyPr/>
        <a:lstStyle/>
        <a:p>
          <a:endParaRPr lang="en-US"/>
        </a:p>
      </dgm:t>
    </dgm:pt>
    <dgm:pt modelId="{4095D4E0-EBEE-489E-9FAC-EE8B7131DE0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Conditions for Self-Organizing</a:t>
          </a:r>
          <a:endParaRPr lang="en-US" dirty="0"/>
        </a:p>
      </dgm:t>
    </dgm:pt>
    <dgm:pt modelId="{A00348D7-BB60-4286-A11A-1831AF230149}" type="sibTrans" cxnId="{77F8BADF-A6BF-4C50-97B6-75C733799611}">
      <dgm:prSet/>
      <dgm:spPr/>
      <dgm:t>
        <a:bodyPr/>
        <a:lstStyle/>
        <a:p>
          <a:endParaRPr lang="en-US"/>
        </a:p>
      </dgm:t>
    </dgm:pt>
    <dgm:pt modelId="{9A1C272D-B052-4B90-AC8C-28BF05E85B8B}" type="parTrans" cxnId="{77F8BADF-A6BF-4C50-97B6-75C733799611}">
      <dgm:prSet/>
      <dgm:spPr/>
      <dgm:t>
        <a:bodyPr/>
        <a:lstStyle/>
        <a:p>
          <a:endParaRPr lang="en-US"/>
        </a:p>
      </dgm:t>
    </dgm:pt>
    <dgm:pt modelId="{6B23C785-6E32-4AF7-9F3A-77E6C8E16C4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Complex Adaptive Systems</a:t>
          </a:r>
          <a:endParaRPr lang="en-US" dirty="0"/>
        </a:p>
      </dgm:t>
    </dgm:pt>
    <dgm:pt modelId="{70DD6DDD-BEC2-45C1-A913-87034706ADC2}" type="sibTrans" cxnId="{F3F5EA18-74CD-4060-8AB7-BC9797F2BB05}">
      <dgm:prSet/>
      <dgm:spPr/>
      <dgm:t>
        <a:bodyPr/>
        <a:lstStyle/>
        <a:p>
          <a:endParaRPr lang="en-US"/>
        </a:p>
      </dgm:t>
    </dgm:pt>
    <dgm:pt modelId="{2EF8D0B6-5D2F-468D-85EE-22B118E3B01B}" type="parTrans" cxnId="{F3F5EA18-74CD-4060-8AB7-BC9797F2BB05}">
      <dgm:prSet/>
      <dgm:spPr/>
      <dgm:t>
        <a:bodyPr/>
        <a:lstStyle/>
        <a:p>
          <a:endParaRPr lang="en-US"/>
        </a:p>
      </dgm:t>
    </dgm:pt>
    <dgm:pt modelId="{B7250615-CB76-4F36-957C-E8ED79DE9CA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Human Systems Dynamics</a:t>
          </a:r>
          <a:endParaRPr lang="en-US" dirty="0"/>
        </a:p>
      </dgm:t>
    </dgm:pt>
    <dgm:pt modelId="{C80CFDB6-3FA0-4E98-9922-AE64618D6FEA}" type="sibTrans" cxnId="{C3502AB2-36B3-4D18-901C-A90FD620F88F}">
      <dgm:prSet/>
      <dgm:spPr/>
      <dgm:t>
        <a:bodyPr/>
        <a:lstStyle/>
        <a:p>
          <a:endParaRPr lang="en-US"/>
        </a:p>
      </dgm:t>
    </dgm:pt>
    <dgm:pt modelId="{4CE23F0F-16A6-4CEA-996C-6FA8125E1B01}" type="parTrans" cxnId="{C3502AB2-36B3-4D18-901C-A90FD620F88F}">
      <dgm:prSet/>
      <dgm:spPr/>
      <dgm:t>
        <a:bodyPr/>
        <a:lstStyle/>
        <a:p>
          <a:endParaRPr lang="en-US"/>
        </a:p>
      </dgm:t>
    </dgm:pt>
    <dgm:pt modelId="{FEFE63D8-8913-4A2D-ACD3-5CE7F9EEC3FE}" type="pres">
      <dgm:prSet presAssocID="{A1186104-0A89-4185-902E-8ECB5EECA524}" presName="linearFlow" presStyleCnt="0">
        <dgm:presLayoutVars>
          <dgm:dir/>
          <dgm:resizeHandles val="exact"/>
        </dgm:presLayoutVars>
      </dgm:prSet>
      <dgm:spPr/>
    </dgm:pt>
    <dgm:pt modelId="{0BD4441A-EB7F-44C0-9244-5C9761B78350}" type="pres">
      <dgm:prSet presAssocID="{B7250615-CB76-4F36-957C-E8ED79DE9CA9}" presName="composite" presStyleCnt="0"/>
      <dgm:spPr/>
    </dgm:pt>
    <dgm:pt modelId="{088D0068-5ECF-4907-83A9-64EB51839099}" type="pres">
      <dgm:prSet presAssocID="{B7250615-CB76-4F36-957C-E8ED79DE9CA9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DBDDA3A6-B6FF-49B6-94C5-D98E363E6AEB}" type="pres">
      <dgm:prSet presAssocID="{B7250615-CB76-4F36-957C-E8ED79DE9CA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73D16-7FC9-4FC5-A280-7D4E7389CEB7}" type="pres">
      <dgm:prSet presAssocID="{C80CFDB6-3FA0-4E98-9922-AE64618D6FEA}" presName="spacing" presStyleCnt="0"/>
      <dgm:spPr/>
    </dgm:pt>
    <dgm:pt modelId="{032C2F27-936B-43B9-B199-D0B165DF1801}" type="pres">
      <dgm:prSet presAssocID="{6B23C785-6E32-4AF7-9F3A-77E6C8E16C4B}" presName="composite" presStyleCnt="0"/>
      <dgm:spPr/>
    </dgm:pt>
    <dgm:pt modelId="{684616F8-9D9E-4EE3-BF1E-94C324F9C38D}" type="pres">
      <dgm:prSet presAssocID="{6B23C785-6E32-4AF7-9F3A-77E6C8E16C4B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56C0C42B-5BF9-4C27-80FE-E6050E3AC644}" type="pres">
      <dgm:prSet presAssocID="{6B23C785-6E32-4AF7-9F3A-77E6C8E16C4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5742D-0C77-4A9D-8FA8-BA17CF3BD8B4}" type="pres">
      <dgm:prSet presAssocID="{70DD6DDD-BEC2-45C1-A913-87034706ADC2}" presName="spacing" presStyleCnt="0"/>
      <dgm:spPr/>
    </dgm:pt>
    <dgm:pt modelId="{6A36CD0B-8F86-47FD-B519-A45D5C21D407}" type="pres">
      <dgm:prSet presAssocID="{4095D4E0-EBEE-489E-9FAC-EE8B7131DE06}" presName="composite" presStyleCnt="0"/>
      <dgm:spPr/>
    </dgm:pt>
    <dgm:pt modelId="{D0AF396F-975B-46D4-ACA1-9D1482143B8A}" type="pres">
      <dgm:prSet presAssocID="{4095D4E0-EBEE-489E-9FAC-EE8B7131DE06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5E1FCC1-78F8-468E-9C6D-661037C58FB7}" type="pres">
      <dgm:prSet presAssocID="{4095D4E0-EBEE-489E-9FAC-EE8B7131DE0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EB3E6-1989-4739-A6AD-B99DE620B28B}" type="pres">
      <dgm:prSet presAssocID="{A00348D7-BB60-4286-A11A-1831AF230149}" presName="spacing" presStyleCnt="0"/>
      <dgm:spPr/>
    </dgm:pt>
    <dgm:pt modelId="{F93FF62C-B3F0-4EDF-9CDB-BD9939DBE18D}" type="pres">
      <dgm:prSet presAssocID="{FE4BE5E7-021E-4B3E-982D-73601ABA4896}" presName="composite" presStyleCnt="0"/>
      <dgm:spPr/>
    </dgm:pt>
    <dgm:pt modelId="{A87C4533-AA45-4236-B8D6-2DA274549FA3}" type="pres">
      <dgm:prSet presAssocID="{FE4BE5E7-021E-4B3E-982D-73601ABA4896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F07491F-65B0-4D9E-9E9A-FBB811ADAFA8}" type="pres">
      <dgm:prSet presAssocID="{FE4BE5E7-021E-4B3E-982D-73601ABA489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5D4298-2C7C-4B56-904A-9FC159AE8BEC}" type="presOf" srcId="{FE4BE5E7-021E-4B3E-982D-73601ABA4896}" destId="{FF07491F-65B0-4D9E-9E9A-FBB811ADAFA8}" srcOrd="0" destOrd="0" presId="urn:microsoft.com/office/officeart/2005/8/layout/vList3"/>
    <dgm:cxn modelId="{F3F5EA18-74CD-4060-8AB7-BC9797F2BB05}" srcId="{A1186104-0A89-4185-902E-8ECB5EECA524}" destId="{6B23C785-6E32-4AF7-9F3A-77E6C8E16C4B}" srcOrd="1" destOrd="0" parTransId="{2EF8D0B6-5D2F-468D-85EE-22B118E3B01B}" sibTransId="{70DD6DDD-BEC2-45C1-A913-87034706ADC2}"/>
    <dgm:cxn modelId="{C3502AB2-36B3-4D18-901C-A90FD620F88F}" srcId="{A1186104-0A89-4185-902E-8ECB5EECA524}" destId="{B7250615-CB76-4F36-957C-E8ED79DE9CA9}" srcOrd="0" destOrd="0" parTransId="{4CE23F0F-16A6-4CEA-996C-6FA8125E1B01}" sibTransId="{C80CFDB6-3FA0-4E98-9922-AE64618D6FEA}"/>
    <dgm:cxn modelId="{984B9BA4-2543-41FA-89B1-7557A6DCFA9E}" srcId="{A1186104-0A89-4185-902E-8ECB5EECA524}" destId="{FE4BE5E7-021E-4B3E-982D-73601ABA4896}" srcOrd="3" destOrd="0" parTransId="{57F3CA03-8D76-49BC-854C-F5E4072D2E51}" sibTransId="{99F28E73-CAE6-4C67-A313-F0322DA42E10}"/>
    <dgm:cxn modelId="{5685B5DF-33B7-483F-ACEC-AA375D80C160}" type="presOf" srcId="{4095D4E0-EBEE-489E-9FAC-EE8B7131DE06}" destId="{35E1FCC1-78F8-468E-9C6D-661037C58FB7}" srcOrd="0" destOrd="0" presId="urn:microsoft.com/office/officeart/2005/8/layout/vList3"/>
    <dgm:cxn modelId="{EB6DDE6B-7112-4E64-B788-F859023BAB4A}" type="presOf" srcId="{6B23C785-6E32-4AF7-9F3A-77E6C8E16C4B}" destId="{56C0C42B-5BF9-4C27-80FE-E6050E3AC644}" srcOrd="0" destOrd="0" presId="urn:microsoft.com/office/officeart/2005/8/layout/vList3"/>
    <dgm:cxn modelId="{77F8BADF-A6BF-4C50-97B6-75C733799611}" srcId="{A1186104-0A89-4185-902E-8ECB5EECA524}" destId="{4095D4E0-EBEE-489E-9FAC-EE8B7131DE06}" srcOrd="2" destOrd="0" parTransId="{9A1C272D-B052-4B90-AC8C-28BF05E85B8B}" sibTransId="{A00348D7-BB60-4286-A11A-1831AF230149}"/>
    <dgm:cxn modelId="{0433985A-DF91-4B90-8143-02A4774F6E4B}" type="presOf" srcId="{B7250615-CB76-4F36-957C-E8ED79DE9CA9}" destId="{DBDDA3A6-B6FF-49B6-94C5-D98E363E6AEB}" srcOrd="0" destOrd="0" presId="urn:microsoft.com/office/officeart/2005/8/layout/vList3"/>
    <dgm:cxn modelId="{C02D65E6-4C37-4BE0-B76A-B3FE89B68C80}" type="presOf" srcId="{A1186104-0A89-4185-902E-8ECB5EECA524}" destId="{FEFE63D8-8913-4A2D-ACD3-5CE7F9EEC3FE}" srcOrd="0" destOrd="0" presId="urn:microsoft.com/office/officeart/2005/8/layout/vList3"/>
    <dgm:cxn modelId="{20D8544E-5739-4370-A728-10E2488FE83D}" type="presParOf" srcId="{FEFE63D8-8913-4A2D-ACD3-5CE7F9EEC3FE}" destId="{0BD4441A-EB7F-44C0-9244-5C9761B78350}" srcOrd="0" destOrd="0" presId="urn:microsoft.com/office/officeart/2005/8/layout/vList3"/>
    <dgm:cxn modelId="{27538393-D1DE-41B1-AF6E-1AB81989B2B7}" type="presParOf" srcId="{0BD4441A-EB7F-44C0-9244-5C9761B78350}" destId="{088D0068-5ECF-4907-83A9-64EB51839099}" srcOrd="0" destOrd="0" presId="urn:microsoft.com/office/officeart/2005/8/layout/vList3"/>
    <dgm:cxn modelId="{F5419385-2A5A-4E94-AE7B-A106CFEDBC07}" type="presParOf" srcId="{0BD4441A-EB7F-44C0-9244-5C9761B78350}" destId="{DBDDA3A6-B6FF-49B6-94C5-D98E363E6AEB}" srcOrd="1" destOrd="0" presId="urn:microsoft.com/office/officeart/2005/8/layout/vList3"/>
    <dgm:cxn modelId="{CA00D535-5736-4237-AEFB-4739300CCA56}" type="presParOf" srcId="{FEFE63D8-8913-4A2D-ACD3-5CE7F9EEC3FE}" destId="{4DF73D16-7FC9-4FC5-A280-7D4E7389CEB7}" srcOrd="1" destOrd="0" presId="urn:microsoft.com/office/officeart/2005/8/layout/vList3"/>
    <dgm:cxn modelId="{979A41D5-AA89-4C43-AA2A-318EEE1210D7}" type="presParOf" srcId="{FEFE63D8-8913-4A2D-ACD3-5CE7F9EEC3FE}" destId="{032C2F27-936B-43B9-B199-D0B165DF1801}" srcOrd="2" destOrd="0" presId="urn:microsoft.com/office/officeart/2005/8/layout/vList3"/>
    <dgm:cxn modelId="{96E4AE4D-C1DC-4390-AA5C-79A93673D4A1}" type="presParOf" srcId="{032C2F27-936B-43B9-B199-D0B165DF1801}" destId="{684616F8-9D9E-4EE3-BF1E-94C324F9C38D}" srcOrd="0" destOrd="0" presId="urn:microsoft.com/office/officeart/2005/8/layout/vList3"/>
    <dgm:cxn modelId="{F986D0B8-C204-46D3-9469-3EE83E24A769}" type="presParOf" srcId="{032C2F27-936B-43B9-B199-D0B165DF1801}" destId="{56C0C42B-5BF9-4C27-80FE-E6050E3AC644}" srcOrd="1" destOrd="0" presId="urn:microsoft.com/office/officeart/2005/8/layout/vList3"/>
    <dgm:cxn modelId="{173311FE-18A3-43B7-B704-B07B7845591D}" type="presParOf" srcId="{FEFE63D8-8913-4A2D-ACD3-5CE7F9EEC3FE}" destId="{E135742D-0C77-4A9D-8FA8-BA17CF3BD8B4}" srcOrd="3" destOrd="0" presId="urn:microsoft.com/office/officeart/2005/8/layout/vList3"/>
    <dgm:cxn modelId="{DE7F2AE0-A2D3-4339-8BC2-7CAC90E6B676}" type="presParOf" srcId="{FEFE63D8-8913-4A2D-ACD3-5CE7F9EEC3FE}" destId="{6A36CD0B-8F86-47FD-B519-A45D5C21D407}" srcOrd="4" destOrd="0" presId="urn:microsoft.com/office/officeart/2005/8/layout/vList3"/>
    <dgm:cxn modelId="{CC44FDCF-9A6E-4162-899C-219728BD35C4}" type="presParOf" srcId="{6A36CD0B-8F86-47FD-B519-A45D5C21D407}" destId="{D0AF396F-975B-46D4-ACA1-9D1482143B8A}" srcOrd="0" destOrd="0" presId="urn:microsoft.com/office/officeart/2005/8/layout/vList3"/>
    <dgm:cxn modelId="{53B65B0C-B43B-4D79-99FC-7E0962AC0916}" type="presParOf" srcId="{6A36CD0B-8F86-47FD-B519-A45D5C21D407}" destId="{35E1FCC1-78F8-468E-9C6D-661037C58FB7}" srcOrd="1" destOrd="0" presId="urn:microsoft.com/office/officeart/2005/8/layout/vList3"/>
    <dgm:cxn modelId="{A22955D7-4E02-4310-B9DB-A7B1047C06C2}" type="presParOf" srcId="{FEFE63D8-8913-4A2D-ACD3-5CE7F9EEC3FE}" destId="{048EB3E6-1989-4739-A6AD-B99DE620B28B}" srcOrd="5" destOrd="0" presId="urn:microsoft.com/office/officeart/2005/8/layout/vList3"/>
    <dgm:cxn modelId="{C1BF2B10-1DE3-4931-9302-96AE47810937}" type="presParOf" srcId="{FEFE63D8-8913-4A2D-ACD3-5CE7F9EEC3FE}" destId="{F93FF62C-B3F0-4EDF-9CDB-BD9939DBE18D}" srcOrd="6" destOrd="0" presId="urn:microsoft.com/office/officeart/2005/8/layout/vList3"/>
    <dgm:cxn modelId="{FF3D2F41-3516-4C71-A9BE-AF5047785937}" type="presParOf" srcId="{F93FF62C-B3F0-4EDF-9CDB-BD9939DBE18D}" destId="{A87C4533-AA45-4236-B8D6-2DA274549FA3}" srcOrd="0" destOrd="0" presId="urn:microsoft.com/office/officeart/2005/8/layout/vList3"/>
    <dgm:cxn modelId="{CB01CD88-8A57-401E-AADB-555B15CA21C6}" type="presParOf" srcId="{F93FF62C-B3F0-4EDF-9CDB-BD9939DBE18D}" destId="{FF07491F-65B0-4D9E-9E9A-FBB811ADAFA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186104-0A89-4185-902E-8ECB5EECA524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B7250615-CB76-4F36-957C-E8ED79DE9CA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Human Systems Dynamics</a:t>
          </a:r>
          <a:endParaRPr lang="en-US" dirty="0"/>
        </a:p>
      </dgm:t>
    </dgm:pt>
    <dgm:pt modelId="{4CE23F0F-16A6-4CEA-996C-6FA8125E1B01}" type="parTrans" cxnId="{C3502AB2-36B3-4D18-901C-A90FD620F88F}">
      <dgm:prSet/>
      <dgm:spPr/>
      <dgm:t>
        <a:bodyPr/>
        <a:lstStyle/>
        <a:p>
          <a:endParaRPr lang="en-US"/>
        </a:p>
      </dgm:t>
    </dgm:pt>
    <dgm:pt modelId="{C80CFDB6-3FA0-4E98-9922-AE64618D6FEA}" type="sibTrans" cxnId="{C3502AB2-36B3-4D18-901C-A90FD620F88F}">
      <dgm:prSet/>
      <dgm:spPr/>
      <dgm:t>
        <a:bodyPr/>
        <a:lstStyle/>
        <a:p>
          <a:endParaRPr lang="en-US"/>
        </a:p>
      </dgm:t>
    </dgm:pt>
    <dgm:pt modelId="{FEFE63D8-8913-4A2D-ACD3-5CE7F9EEC3FE}" type="pres">
      <dgm:prSet presAssocID="{A1186104-0A89-4185-902E-8ECB5EECA524}" presName="linearFlow" presStyleCnt="0">
        <dgm:presLayoutVars>
          <dgm:dir/>
          <dgm:resizeHandles val="exact"/>
        </dgm:presLayoutVars>
      </dgm:prSet>
      <dgm:spPr/>
    </dgm:pt>
    <dgm:pt modelId="{0BD4441A-EB7F-44C0-9244-5C9761B78350}" type="pres">
      <dgm:prSet presAssocID="{B7250615-CB76-4F36-957C-E8ED79DE9CA9}" presName="composite" presStyleCnt="0"/>
      <dgm:spPr/>
    </dgm:pt>
    <dgm:pt modelId="{088D0068-5ECF-4907-83A9-64EB51839099}" type="pres">
      <dgm:prSet presAssocID="{B7250615-CB76-4F36-957C-E8ED79DE9CA9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DBDDA3A6-B6FF-49B6-94C5-D98E363E6AEB}" type="pres">
      <dgm:prSet presAssocID="{B7250615-CB76-4F36-957C-E8ED79DE9CA9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502AB2-36B3-4D18-901C-A90FD620F88F}" srcId="{A1186104-0A89-4185-902E-8ECB5EECA524}" destId="{B7250615-CB76-4F36-957C-E8ED79DE9CA9}" srcOrd="0" destOrd="0" parTransId="{4CE23F0F-16A6-4CEA-996C-6FA8125E1B01}" sibTransId="{C80CFDB6-3FA0-4E98-9922-AE64618D6FEA}"/>
    <dgm:cxn modelId="{B3BBD1C6-5D31-40AC-8994-6C654101FA44}" type="presOf" srcId="{B7250615-CB76-4F36-957C-E8ED79DE9CA9}" destId="{DBDDA3A6-B6FF-49B6-94C5-D98E363E6AEB}" srcOrd="0" destOrd="0" presId="urn:microsoft.com/office/officeart/2005/8/layout/vList3"/>
    <dgm:cxn modelId="{B35AB45F-B962-47E7-B7F0-6B772EEA9057}" type="presOf" srcId="{A1186104-0A89-4185-902E-8ECB5EECA524}" destId="{FEFE63D8-8913-4A2D-ACD3-5CE7F9EEC3FE}" srcOrd="0" destOrd="0" presId="urn:microsoft.com/office/officeart/2005/8/layout/vList3"/>
    <dgm:cxn modelId="{9E634FAB-948F-4683-99BA-221994881F4E}" type="presParOf" srcId="{FEFE63D8-8913-4A2D-ACD3-5CE7F9EEC3FE}" destId="{0BD4441A-EB7F-44C0-9244-5C9761B78350}" srcOrd="0" destOrd="0" presId="urn:microsoft.com/office/officeart/2005/8/layout/vList3"/>
    <dgm:cxn modelId="{0E63EE5F-6118-4DC3-A376-6D0F15665FCB}" type="presParOf" srcId="{0BD4441A-EB7F-44C0-9244-5C9761B78350}" destId="{088D0068-5ECF-4907-83A9-64EB51839099}" srcOrd="0" destOrd="0" presId="urn:microsoft.com/office/officeart/2005/8/layout/vList3"/>
    <dgm:cxn modelId="{90D2A956-48F8-4034-8050-102238D4F7F8}" type="presParOf" srcId="{0BD4441A-EB7F-44C0-9244-5C9761B78350}" destId="{DBDDA3A6-B6FF-49B6-94C5-D98E363E6A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887CFF-ED09-448A-AFED-687A0D4D239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CFE1ABB-62E7-4998-8956-A3F2B24330A1}">
      <dgm:prSet phldrT="[Text]" custT="1"/>
      <dgm:spPr/>
      <dgm:t>
        <a:bodyPr/>
        <a:lstStyle/>
        <a:p>
          <a:pPr algn="l"/>
          <a:endParaRPr lang="en-US" sz="3200"/>
        </a:p>
      </dgm:t>
    </dgm:pt>
    <dgm:pt modelId="{53402520-D4EA-4836-9CBF-9031EE1AD4A1}" type="parTrans" cxnId="{A3281B3C-1F23-49FA-8B54-2F3C9A09698C}">
      <dgm:prSet/>
      <dgm:spPr/>
      <dgm:t>
        <a:bodyPr/>
        <a:lstStyle/>
        <a:p>
          <a:endParaRPr lang="en-US"/>
        </a:p>
      </dgm:t>
    </dgm:pt>
    <dgm:pt modelId="{2E51BD13-A4FF-44B9-B224-5F366600F4C5}" type="sibTrans" cxnId="{A3281B3C-1F23-49FA-8B54-2F3C9A09698C}">
      <dgm:prSet/>
      <dgm:spPr/>
      <dgm:t>
        <a:bodyPr/>
        <a:lstStyle/>
        <a:p>
          <a:endParaRPr lang="en-US"/>
        </a:p>
      </dgm:t>
    </dgm:pt>
    <dgm:pt modelId="{098C1542-B8E5-4699-A5DE-0579231750E6}">
      <dgm:prSet phldrT="[Text]" custT="1"/>
      <dgm:spPr/>
      <dgm:t>
        <a:bodyPr/>
        <a:lstStyle/>
        <a:p>
          <a:endParaRPr lang="en-US" sz="3200"/>
        </a:p>
      </dgm:t>
    </dgm:pt>
    <dgm:pt modelId="{43182706-D55B-4419-8D60-30A0D1FC4B6C}" type="parTrans" cxnId="{A64C0E3F-1B6E-49BB-B304-47010D89A847}">
      <dgm:prSet/>
      <dgm:spPr/>
      <dgm:t>
        <a:bodyPr/>
        <a:lstStyle/>
        <a:p>
          <a:endParaRPr lang="en-US"/>
        </a:p>
      </dgm:t>
    </dgm:pt>
    <dgm:pt modelId="{86C82368-11ED-4A57-8374-0752D1212DF6}" type="sibTrans" cxnId="{A64C0E3F-1B6E-49BB-B304-47010D89A847}">
      <dgm:prSet/>
      <dgm:spPr/>
      <dgm:t>
        <a:bodyPr/>
        <a:lstStyle/>
        <a:p>
          <a:endParaRPr lang="en-US"/>
        </a:p>
      </dgm:t>
    </dgm:pt>
    <dgm:pt modelId="{29C27374-41AC-4FD6-9B87-E3162D6B2836}">
      <dgm:prSet phldrT="[Text]" custT="1"/>
      <dgm:spPr/>
      <dgm:t>
        <a:bodyPr/>
        <a:lstStyle/>
        <a:p>
          <a:endParaRPr lang="en-US" sz="3200"/>
        </a:p>
      </dgm:t>
    </dgm:pt>
    <dgm:pt modelId="{777FAD20-E231-4F64-BAD6-676B566B8154}" type="parTrans" cxnId="{E2EE5436-FED1-40FF-B64A-055F9ED92886}">
      <dgm:prSet/>
      <dgm:spPr/>
      <dgm:t>
        <a:bodyPr/>
        <a:lstStyle/>
        <a:p>
          <a:endParaRPr lang="en-US"/>
        </a:p>
      </dgm:t>
    </dgm:pt>
    <dgm:pt modelId="{53B01811-E89D-4B2D-8FDA-D0319BBEE1A2}" type="sibTrans" cxnId="{E2EE5436-FED1-40FF-B64A-055F9ED92886}">
      <dgm:prSet/>
      <dgm:spPr/>
      <dgm:t>
        <a:bodyPr/>
        <a:lstStyle/>
        <a:p>
          <a:endParaRPr lang="en-US"/>
        </a:p>
      </dgm:t>
    </dgm:pt>
    <dgm:pt modelId="{56819C44-1898-4C5F-84BB-09C91DE662D9}" type="pres">
      <dgm:prSet presAssocID="{76887CFF-ED09-448A-AFED-687A0D4D239A}" presName="compositeShape" presStyleCnt="0">
        <dgm:presLayoutVars>
          <dgm:chMax val="7"/>
          <dgm:dir/>
          <dgm:resizeHandles val="exact"/>
        </dgm:presLayoutVars>
      </dgm:prSet>
      <dgm:spPr/>
    </dgm:pt>
    <dgm:pt modelId="{6F426712-585F-4B7A-9F15-C311E21BD752}" type="pres">
      <dgm:prSet presAssocID="{1CFE1ABB-62E7-4998-8956-A3F2B24330A1}" presName="circ1" presStyleLbl="vennNode1" presStyleIdx="0" presStyleCnt="3"/>
      <dgm:spPr/>
      <dgm:t>
        <a:bodyPr/>
        <a:lstStyle/>
        <a:p>
          <a:endParaRPr lang="en-US"/>
        </a:p>
      </dgm:t>
    </dgm:pt>
    <dgm:pt modelId="{77D4429B-B279-49ED-B0CD-A0A14E3DC722}" type="pres">
      <dgm:prSet presAssocID="{1CFE1ABB-62E7-4998-8956-A3F2B24330A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3F25E-C448-4EBA-8691-94D4012F7FC8}" type="pres">
      <dgm:prSet presAssocID="{098C1542-B8E5-4699-A5DE-0579231750E6}" presName="circ2" presStyleLbl="vennNode1" presStyleIdx="1" presStyleCnt="3" custLinFactNeighborX="-9181" custLinFactNeighborY="-20770"/>
      <dgm:spPr/>
      <dgm:t>
        <a:bodyPr/>
        <a:lstStyle/>
        <a:p>
          <a:endParaRPr lang="en-US"/>
        </a:p>
      </dgm:t>
    </dgm:pt>
    <dgm:pt modelId="{E8355628-DCA4-4F0B-9198-FAE265B57D69}" type="pres">
      <dgm:prSet presAssocID="{098C1542-B8E5-4699-A5DE-0579231750E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AA91E-B838-4A90-B794-E7E503FAE072}" type="pres">
      <dgm:prSet presAssocID="{29C27374-41AC-4FD6-9B87-E3162D6B2836}" presName="circ3" presStyleLbl="vennNode1" presStyleIdx="2" presStyleCnt="3" custLinFactNeighborX="8751" custLinFactNeighborY="-20331"/>
      <dgm:spPr/>
      <dgm:t>
        <a:bodyPr/>
        <a:lstStyle/>
        <a:p>
          <a:endParaRPr lang="en-US"/>
        </a:p>
      </dgm:t>
    </dgm:pt>
    <dgm:pt modelId="{8869C388-7F44-4A9D-A21A-312822663BF9}" type="pres">
      <dgm:prSet presAssocID="{29C27374-41AC-4FD6-9B87-E3162D6B283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5AC411-20AC-40CE-B525-D050458A5CF3}" type="presOf" srcId="{098C1542-B8E5-4699-A5DE-0579231750E6}" destId="{7AE3F25E-C448-4EBA-8691-94D4012F7FC8}" srcOrd="0" destOrd="0" presId="urn:microsoft.com/office/officeart/2005/8/layout/venn1"/>
    <dgm:cxn modelId="{A3281B3C-1F23-49FA-8B54-2F3C9A09698C}" srcId="{76887CFF-ED09-448A-AFED-687A0D4D239A}" destId="{1CFE1ABB-62E7-4998-8956-A3F2B24330A1}" srcOrd="0" destOrd="0" parTransId="{53402520-D4EA-4836-9CBF-9031EE1AD4A1}" sibTransId="{2E51BD13-A4FF-44B9-B224-5F366600F4C5}"/>
    <dgm:cxn modelId="{E2EE5436-FED1-40FF-B64A-055F9ED92886}" srcId="{76887CFF-ED09-448A-AFED-687A0D4D239A}" destId="{29C27374-41AC-4FD6-9B87-E3162D6B2836}" srcOrd="2" destOrd="0" parTransId="{777FAD20-E231-4F64-BAD6-676B566B8154}" sibTransId="{53B01811-E89D-4B2D-8FDA-D0319BBEE1A2}"/>
    <dgm:cxn modelId="{73588A3B-0052-44D5-B2DB-8317703F750D}" type="presOf" srcId="{29C27374-41AC-4FD6-9B87-E3162D6B2836}" destId="{310AA91E-B838-4A90-B794-E7E503FAE072}" srcOrd="0" destOrd="0" presId="urn:microsoft.com/office/officeart/2005/8/layout/venn1"/>
    <dgm:cxn modelId="{7D8F20A2-B786-4DD8-83A3-B66F4A565DC2}" type="presOf" srcId="{1CFE1ABB-62E7-4998-8956-A3F2B24330A1}" destId="{77D4429B-B279-49ED-B0CD-A0A14E3DC722}" srcOrd="1" destOrd="0" presId="urn:microsoft.com/office/officeart/2005/8/layout/venn1"/>
    <dgm:cxn modelId="{7FD0FEDC-513F-4F58-8056-A29362352C7A}" type="presOf" srcId="{098C1542-B8E5-4699-A5DE-0579231750E6}" destId="{E8355628-DCA4-4F0B-9198-FAE265B57D69}" srcOrd="1" destOrd="0" presId="urn:microsoft.com/office/officeart/2005/8/layout/venn1"/>
    <dgm:cxn modelId="{A64C0E3F-1B6E-49BB-B304-47010D89A847}" srcId="{76887CFF-ED09-448A-AFED-687A0D4D239A}" destId="{098C1542-B8E5-4699-A5DE-0579231750E6}" srcOrd="1" destOrd="0" parTransId="{43182706-D55B-4419-8D60-30A0D1FC4B6C}" sibTransId="{86C82368-11ED-4A57-8374-0752D1212DF6}"/>
    <dgm:cxn modelId="{ED431337-B46F-48F8-A6B6-D6718F48AD14}" type="presOf" srcId="{76887CFF-ED09-448A-AFED-687A0D4D239A}" destId="{56819C44-1898-4C5F-84BB-09C91DE662D9}" srcOrd="0" destOrd="0" presId="urn:microsoft.com/office/officeart/2005/8/layout/venn1"/>
    <dgm:cxn modelId="{ACBA638F-86E8-4854-9CDF-E7143C730DEE}" type="presOf" srcId="{1CFE1ABB-62E7-4998-8956-A3F2B24330A1}" destId="{6F426712-585F-4B7A-9F15-C311E21BD752}" srcOrd="0" destOrd="0" presId="urn:microsoft.com/office/officeart/2005/8/layout/venn1"/>
    <dgm:cxn modelId="{CDA1FA54-62FC-4FFD-8493-968D969F0A5D}" type="presOf" srcId="{29C27374-41AC-4FD6-9B87-E3162D6B2836}" destId="{8869C388-7F44-4A9D-A21A-312822663BF9}" srcOrd="1" destOrd="0" presId="urn:microsoft.com/office/officeart/2005/8/layout/venn1"/>
    <dgm:cxn modelId="{30B7BD9B-857B-4E2F-ABE5-7B927E75765A}" type="presParOf" srcId="{56819C44-1898-4C5F-84BB-09C91DE662D9}" destId="{6F426712-585F-4B7A-9F15-C311E21BD752}" srcOrd="0" destOrd="0" presId="urn:microsoft.com/office/officeart/2005/8/layout/venn1"/>
    <dgm:cxn modelId="{02CFAF91-F1BB-4904-83F4-DB6467523718}" type="presParOf" srcId="{56819C44-1898-4C5F-84BB-09C91DE662D9}" destId="{77D4429B-B279-49ED-B0CD-A0A14E3DC722}" srcOrd="1" destOrd="0" presId="urn:microsoft.com/office/officeart/2005/8/layout/venn1"/>
    <dgm:cxn modelId="{05263336-ED43-483E-9DE4-3C5736CFCF5F}" type="presParOf" srcId="{56819C44-1898-4C5F-84BB-09C91DE662D9}" destId="{7AE3F25E-C448-4EBA-8691-94D4012F7FC8}" srcOrd="2" destOrd="0" presId="urn:microsoft.com/office/officeart/2005/8/layout/venn1"/>
    <dgm:cxn modelId="{6F007EE7-2682-4C01-A11E-56466E56B9F3}" type="presParOf" srcId="{56819C44-1898-4C5F-84BB-09C91DE662D9}" destId="{E8355628-DCA4-4F0B-9198-FAE265B57D69}" srcOrd="3" destOrd="0" presId="urn:microsoft.com/office/officeart/2005/8/layout/venn1"/>
    <dgm:cxn modelId="{851B9448-DA3C-4DA8-8CE0-7BC1D7894B4D}" type="presParOf" srcId="{56819C44-1898-4C5F-84BB-09C91DE662D9}" destId="{310AA91E-B838-4A90-B794-E7E503FAE072}" srcOrd="4" destOrd="0" presId="urn:microsoft.com/office/officeart/2005/8/layout/venn1"/>
    <dgm:cxn modelId="{51E8FB80-1432-4FC7-A89A-68759D1B4FFD}" type="presParOf" srcId="{56819C44-1898-4C5F-84BB-09C91DE662D9}" destId="{8869C388-7F44-4A9D-A21A-312822663BF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186104-0A89-4185-902E-8ECB5EECA524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6B23C785-6E32-4AF7-9F3A-77E6C8E16C4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indent="0"/>
          <a:r>
            <a:rPr lang="en-US" sz="4400" dirty="0" smtClean="0"/>
            <a:t>Complex Adaptive Systems</a:t>
          </a:r>
        </a:p>
      </dgm:t>
    </dgm:pt>
    <dgm:pt modelId="{2EF8D0B6-5D2F-468D-85EE-22B118E3B01B}" type="parTrans" cxnId="{F3F5EA18-74CD-4060-8AB7-BC9797F2BB05}">
      <dgm:prSet/>
      <dgm:spPr/>
      <dgm:t>
        <a:bodyPr/>
        <a:lstStyle/>
        <a:p>
          <a:endParaRPr lang="en-US"/>
        </a:p>
      </dgm:t>
    </dgm:pt>
    <dgm:pt modelId="{70DD6DDD-BEC2-45C1-A913-87034706ADC2}" type="sibTrans" cxnId="{F3F5EA18-74CD-4060-8AB7-BC9797F2BB05}">
      <dgm:prSet/>
      <dgm:spPr/>
      <dgm:t>
        <a:bodyPr/>
        <a:lstStyle/>
        <a:p>
          <a:endParaRPr lang="en-US"/>
        </a:p>
      </dgm:t>
    </dgm:pt>
    <dgm:pt modelId="{FEFE63D8-8913-4A2D-ACD3-5CE7F9EEC3FE}" type="pres">
      <dgm:prSet presAssocID="{A1186104-0A89-4185-902E-8ECB5EECA524}" presName="linearFlow" presStyleCnt="0">
        <dgm:presLayoutVars>
          <dgm:dir/>
          <dgm:resizeHandles val="exact"/>
        </dgm:presLayoutVars>
      </dgm:prSet>
      <dgm:spPr/>
    </dgm:pt>
    <dgm:pt modelId="{032C2F27-936B-43B9-B199-D0B165DF1801}" type="pres">
      <dgm:prSet presAssocID="{6B23C785-6E32-4AF7-9F3A-77E6C8E16C4B}" presName="composite" presStyleCnt="0"/>
      <dgm:spPr/>
    </dgm:pt>
    <dgm:pt modelId="{684616F8-9D9E-4EE3-BF1E-94C324F9C38D}" type="pres">
      <dgm:prSet presAssocID="{6B23C785-6E32-4AF7-9F3A-77E6C8E16C4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56C0C42B-5BF9-4C27-80FE-E6050E3AC644}" type="pres">
      <dgm:prSet presAssocID="{6B23C785-6E32-4AF7-9F3A-77E6C8E16C4B}" presName="txShp" presStyleLbl="node1" presStyleIdx="0" presStyleCnt="1" custLinFactNeighborX="-188" custLinFactNeighborY="-4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91E7D7-4C31-4C5E-B888-4C6BCCED158B}" type="presOf" srcId="{6B23C785-6E32-4AF7-9F3A-77E6C8E16C4B}" destId="{56C0C42B-5BF9-4C27-80FE-E6050E3AC644}" srcOrd="0" destOrd="0" presId="urn:microsoft.com/office/officeart/2005/8/layout/vList3"/>
    <dgm:cxn modelId="{5030946C-9ECE-47CE-891A-BDC3374552F0}" type="presOf" srcId="{A1186104-0A89-4185-902E-8ECB5EECA524}" destId="{FEFE63D8-8913-4A2D-ACD3-5CE7F9EEC3FE}" srcOrd="0" destOrd="0" presId="urn:microsoft.com/office/officeart/2005/8/layout/vList3"/>
    <dgm:cxn modelId="{F3F5EA18-74CD-4060-8AB7-BC9797F2BB05}" srcId="{A1186104-0A89-4185-902E-8ECB5EECA524}" destId="{6B23C785-6E32-4AF7-9F3A-77E6C8E16C4B}" srcOrd="0" destOrd="0" parTransId="{2EF8D0B6-5D2F-468D-85EE-22B118E3B01B}" sibTransId="{70DD6DDD-BEC2-45C1-A913-87034706ADC2}"/>
    <dgm:cxn modelId="{524D977A-0FF0-4E39-8EBA-69F766C8E1D8}" type="presParOf" srcId="{FEFE63D8-8913-4A2D-ACD3-5CE7F9EEC3FE}" destId="{032C2F27-936B-43B9-B199-D0B165DF1801}" srcOrd="0" destOrd="0" presId="urn:microsoft.com/office/officeart/2005/8/layout/vList3"/>
    <dgm:cxn modelId="{3A8B0719-0DFB-473F-BC7D-44B9575D88C4}" type="presParOf" srcId="{032C2F27-936B-43B9-B199-D0B165DF1801}" destId="{684616F8-9D9E-4EE3-BF1E-94C324F9C38D}" srcOrd="0" destOrd="0" presId="urn:microsoft.com/office/officeart/2005/8/layout/vList3"/>
    <dgm:cxn modelId="{5A6A388B-C929-4A4D-8397-CB23FCC38685}" type="presParOf" srcId="{032C2F27-936B-43B9-B199-D0B165DF1801}" destId="{56C0C42B-5BF9-4C27-80FE-E6050E3AC64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186104-0A89-4185-902E-8ECB5EECA524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4095D4E0-EBEE-489E-9FAC-EE8B7131DE0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Conditions for Self-Organizing</a:t>
          </a:r>
          <a:br>
            <a:rPr lang="en-US" dirty="0" smtClean="0"/>
          </a:br>
          <a:r>
            <a:rPr lang="en-US" dirty="0" smtClean="0"/>
            <a:t>OD</a:t>
          </a:r>
          <a:endParaRPr lang="en-US" dirty="0"/>
        </a:p>
      </dgm:t>
    </dgm:pt>
    <dgm:pt modelId="{9A1C272D-B052-4B90-AC8C-28BF05E85B8B}" type="parTrans" cxnId="{77F8BADF-A6BF-4C50-97B6-75C733799611}">
      <dgm:prSet/>
      <dgm:spPr/>
      <dgm:t>
        <a:bodyPr/>
        <a:lstStyle/>
        <a:p>
          <a:endParaRPr lang="en-US"/>
        </a:p>
      </dgm:t>
    </dgm:pt>
    <dgm:pt modelId="{A00348D7-BB60-4286-A11A-1831AF230149}" type="sibTrans" cxnId="{77F8BADF-A6BF-4C50-97B6-75C733799611}">
      <dgm:prSet/>
      <dgm:spPr/>
      <dgm:t>
        <a:bodyPr/>
        <a:lstStyle/>
        <a:p>
          <a:endParaRPr lang="en-US"/>
        </a:p>
      </dgm:t>
    </dgm:pt>
    <dgm:pt modelId="{FEFE63D8-8913-4A2D-ACD3-5CE7F9EEC3FE}" type="pres">
      <dgm:prSet presAssocID="{A1186104-0A89-4185-902E-8ECB5EECA524}" presName="linearFlow" presStyleCnt="0">
        <dgm:presLayoutVars>
          <dgm:dir/>
          <dgm:resizeHandles val="exact"/>
        </dgm:presLayoutVars>
      </dgm:prSet>
      <dgm:spPr/>
    </dgm:pt>
    <dgm:pt modelId="{6A36CD0B-8F86-47FD-B519-A45D5C21D407}" type="pres">
      <dgm:prSet presAssocID="{4095D4E0-EBEE-489E-9FAC-EE8B7131DE06}" presName="composite" presStyleCnt="0"/>
      <dgm:spPr/>
    </dgm:pt>
    <dgm:pt modelId="{D0AF396F-975B-46D4-ACA1-9D1482143B8A}" type="pres">
      <dgm:prSet presAssocID="{4095D4E0-EBEE-489E-9FAC-EE8B7131DE06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5E1FCC1-78F8-468E-9C6D-661037C58FB7}" type="pres">
      <dgm:prSet presAssocID="{4095D4E0-EBEE-489E-9FAC-EE8B7131DE06}" presName="txShp" presStyleLbl="node1" presStyleIdx="0" presStyleCnt="1" custScaleX="108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F8BADF-A6BF-4C50-97B6-75C733799611}" srcId="{A1186104-0A89-4185-902E-8ECB5EECA524}" destId="{4095D4E0-EBEE-489E-9FAC-EE8B7131DE06}" srcOrd="0" destOrd="0" parTransId="{9A1C272D-B052-4B90-AC8C-28BF05E85B8B}" sibTransId="{A00348D7-BB60-4286-A11A-1831AF230149}"/>
    <dgm:cxn modelId="{F2F22EF4-5057-43C8-B880-17C36148D38A}" type="presOf" srcId="{A1186104-0A89-4185-902E-8ECB5EECA524}" destId="{FEFE63D8-8913-4A2D-ACD3-5CE7F9EEC3FE}" srcOrd="0" destOrd="0" presId="urn:microsoft.com/office/officeart/2005/8/layout/vList3"/>
    <dgm:cxn modelId="{A327B905-0EE6-45B2-8C74-1EC2506F29CA}" type="presOf" srcId="{4095D4E0-EBEE-489E-9FAC-EE8B7131DE06}" destId="{35E1FCC1-78F8-468E-9C6D-661037C58FB7}" srcOrd="0" destOrd="0" presId="urn:microsoft.com/office/officeart/2005/8/layout/vList3"/>
    <dgm:cxn modelId="{1EB61362-573A-4064-B92A-92204B8F8E62}" type="presParOf" srcId="{FEFE63D8-8913-4A2D-ACD3-5CE7F9EEC3FE}" destId="{6A36CD0B-8F86-47FD-B519-A45D5C21D407}" srcOrd="0" destOrd="0" presId="urn:microsoft.com/office/officeart/2005/8/layout/vList3"/>
    <dgm:cxn modelId="{AF0C2254-59F5-42A6-B8C6-AF2B91B530BA}" type="presParOf" srcId="{6A36CD0B-8F86-47FD-B519-A45D5C21D407}" destId="{D0AF396F-975B-46D4-ACA1-9D1482143B8A}" srcOrd="0" destOrd="0" presId="urn:microsoft.com/office/officeart/2005/8/layout/vList3"/>
    <dgm:cxn modelId="{281FE827-AFDD-4A61-93D4-4CDA21DB5B17}" type="presParOf" srcId="{6A36CD0B-8F86-47FD-B519-A45D5C21D407}" destId="{35E1FCC1-78F8-468E-9C6D-661037C58FB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186104-0A89-4185-902E-8ECB5EECA524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FE4BE5E7-021E-4B3E-982D-73601ABA489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OD as Adaptive Action</a:t>
          </a:r>
          <a:endParaRPr lang="en-US" dirty="0"/>
        </a:p>
      </dgm:t>
    </dgm:pt>
    <dgm:pt modelId="{57F3CA03-8D76-49BC-854C-F5E4072D2E51}" type="parTrans" cxnId="{984B9BA4-2543-41FA-89B1-7557A6DCFA9E}">
      <dgm:prSet/>
      <dgm:spPr/>
      <dgm:t>
        <a:bodyPr/>
        <a:lstStyle/>
        <a:p>
          <a:endParaRPr lang="en-US"/>
        </a:p>
      </dgm:t>
    </dgm:pt>
    <dgm:pt modelId="{99F28E73-CAE6-4C67-A313-F0322DA42E10}" type="sibTrans" cxnId="{984B9BA4-2543-41FA-89B1-7557A6DCFA9E}">
      <dgm:prSet/>
      <dgm:spPr/>
      <dgm:t>
        <a:bodyPr/>
        <a:lstStyle/>
        <a:p>
          <a:endParaRPr lang="en-US"/>
        </a:p>
      </dgm:t>
    </dgm:pt>
    <dgm:pt modelId="{FEFE63D8-8913-4A2D-ACD3-5CE7F9EEC3FE}" type="pres">
      <dgm:prSet presAssocID="{A1186104-0A89-4185-902E-8ECB5EECA524}" presName="linearFlow" presStyleCnt="0">
        <dgm:presLayoutVars>
          <dgm:dir/>
          <dgm:resizeHandles val="exact"/>
        </dgm:presLayoutVars>
      </dgm:prSet>
      <dgm:spPr/>
    </dgm:pt>
    <dgm:pt modelId="{F93FF62C-B3F0-4EDF-9CDB-BD9939DBE18D}" type="pres">
      <dgm:prSet presAssocID="{FE4BE5E7-021E-4B3E-982D-73601ABA4896}" presName="composite" presStyleCnt="0"/>
      <dgm:spPr/>
    </dgm:pt>
    <dgm:pt modelId="{A87C4533-AA45-4236-B8D6-2DA274549FA3}" type="pres">
      <dgm:prSet presAssocID="{FE4BE5E7-021E-4B3E-982D-73601ABA4896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F07491F-65B0-4D9E-9E9A-FBB811ADAFA8}" type="pres">
      <dgm:prSet presAssocID="{FE4BE5E7-021E-4B3E-982D-73601ABA4896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2E494-7624-4BB7-9B32-D617E3ED59C4}" type="presOf" srcId="{FE4BE5E7-021E-4B3E-982D-73601ABA4896}" destId="{FF07491F-65B0-4D9E-9E9A-FBB811ADAFA8}" srcOrd="0" destOrd="0" presId="urn:microsoft.com/office/officeart/2005/8/layout/vList3"/>
    <dgm:cxn modelId="{984B9BA4-2543-41FA-89B1-7557A6DCFA9E}" srcId="{A1186104-0A89-4185-902E-8ECB5EECA524}" destId="{FE4BE5E7-021E-4B3E-982D-73601ABA4896}" srcOrd="0" destOrd="0" parTransId="{57F3CA03-8D76-49BC-854C-F5E4072D2E51}" sibTransId="{99F28E73-CAE6-4C67-A313-F0322DA42E10}"/>
    <dgm:cxn modelId="{AF2381B9-5455-41C9-A914-5F11536F5E4C}" type="presOf" srcId="{A1186104-0A89-4185-902E-8ECB5EECA524}" destId="{FEFE63D8-8913-4A2D-ACD3-5CE7F9EEC3FE}" srcOrd="0" destOrd="0" presId="urn:microsoft.com/office/officeart/2005/8/layout/vList3"/>
    <dgm:cxn modelId="{C74D8AC8-46FA-40E2-BC25-30C74E2648A2}" type="presParOf" srcId="{FEFE63D8-8913-4A2D-ACD3-5CE7F9EEC3FE}" destId="{F93FF62C-B3F0-4EDF-9CDB-BD9939DBE18D}" srcOrd="0" destOrd="0" presId="urn:microsoft.com/office/officeart/2005/8/layout/vList3"/>
    <dgm:cxn modelId="{CE58E758-D6DB-4317-9C4E-1EA9C0174948}" type="presParOf" srcId="{F93FF62C-B3F0-4EDF-9CDB-BD9939DBE18D}" destId="{A87C4533-AA45-4236-B8D6-2DA274549FA3}" srcOrd="0" destOrd="0" presId="urn:microsoft.com/office/officeart/2005/8/layout/vList3"/>
    <dgm:cxn modelId="{A8BF63D8-7719-4219-AC9B-E044C3ABAA3E}" type="presParOf" srcId="{F93FF62C-B3F0-4EDF-9CDB-BD9939DBE18D}" destId="{FF07491F-65B0-4D9E-9E9A-FBB811ADAFA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186104-0A89-4185-902E-8ECB5EECA524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FE4BE5E7-021E-4B3E-982D-73601ABA489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OD as Adaptive Action</a:t>
          </a:r>
          <a:endParaRPr lang="en-US" dirty="0"/>
        </a:p>
      </dgm:t>
    </dgm:pt>
    <dgm:pt modelId="{57F3CA03-8D76-49BC-854C-F5E4072D2E51}" type="parTrans" cxnId="{984B9BA4-2543-41FA-89B1-7557A6DCFA9E}">
      <dgm:prSet/>
      <dgm:spPr/>
      <dgm:t>
        <a:bodyPr/>
        <a:lstStyle/>
        <a:p>
          <a:endParaRPr lang="en-US"/>
        </a:p>
      </dgm:t>
    </dgm:pt>
    <dgm:pt modelId="{99F28E73-CAE6-4C67-A313-F0322DA42E10}" type="sibTrans" cxnId="{984B9BA4-2543-41FA-89B1-7557A6DCFA9E}">
      <dgm:prSet/>
      <dgm:spPr/>
      <dgm:t>
        <a:bodyPr/>
        <a:lstStyle/>
        <a:p>
          <a:endParaRPr lang="en-US"/>
        </a:p>
      </dgm:t>
    </dgm:pt>
    <dgm:pt modelId="{4095D4E0-EBEE-489E-9FAC-EE8B7131DE0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Conditions for Self-Organizing</a:t>
          </a:r>
          <a:endParaRPr lang="en-US" dirty="0"/>
        </a:p>
      </dgm:t>
    </dgm:pt>
    <dgm:pt modelId="{A00348D7-BB60-4286-A11A-1831AF230149}" type="sibTrans" cxnId="{77F8BADF-A6BF-4C50-97B6-75C733799611}">
      <dgm:prSet/>
      <dgm:spPr/>
      <dgm:t>
        <a:bodyPr/>
        <a:lstStyle/>
        <a:p>
          <a:endParaRPr lang="en-US"/>
        </a:p>
      </dgm:t>
    </dgm:pt>
    <dgm:pt modelId="{9A1C272D-B052-4B90-AC8C-28BF05E85B8B}" type="parTrans" cxnId="{77F8BADF-A6BF-4C50-97B6-75C733799611}">
      <dgm:prSet/>
      <dgm:spPr/>
      <dgm:t>
        <a:bodyPr/>
        <a:lstStyle/>
        <a:p>
          <a:endParaRPr lang="en-US"/>
        </a:p>
      </dgm:t>
    </dgm:pt>
    <dgm:pt modelId="{6B23C785-6E32-4AF7-9F3A-77E6C8E16C4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Complex Adaptive Systems</a:t>
          </a:r>
          <a:endParaRPr lang="en-US" dirty="0"/>
        </a:p>
      </dgm:t>
    </dgm:pt>
    <dgm:pt modelId="{70DD6DDD-BEC2-45C1-A913-87034706ADC2}" type="sibTrans" cxnId="{F3F5EA18-74CD-4060-8AB7-BC9797F2BB05}">
      <dgm:prSet/>
      <dgm:spPr/>
      <dgm:t>
        <a:bodyPr/>
        <a:lstStyle/>
        <a:p>
          <a:endParaRPr lang="en-US"/>
        </a:p>
      </dgm:t>
    </dgm:pt>
    <dgm:pt modelId="{2EF8D0B6-5D2F-468D-85EE-22B118E3B01B}" type="parTrans" cxnId="{F3F5EA18-74CD-4060-8AB7-BC9797F2BB05}">
      <dgm:prSet/>
      <dgm:spPr/>
      <dgm:t>
        <a:bodyPr/>
        <a:lstStyle/>
        <a:p>
          <a:endParaRPr lang="en-US"/>
        </a:p>
      </dgm:t>
    </dgm:pt>
    <dgm:pt modelId="{B7250615-CB76-4F36-957C-E8ED79DE9CA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Human Systems Dynamics</a:t>
          </a:r>
          <a:endParaRPr lang="en-US" dirty="0"/>
        </a:p>
      </dgm:t>
    </dgm:pt>
    <dgm:pt modelId="{C80CFDB6-3FA0-4E98-9922-AE64618D6FEA}" type="sibTrans" cxnId="{C3502AB2-36B3-4D18-901C-A90FD620F88F}">
      <dgm:prSet/>
      <dgm:spPr/>
      <dgm:t>
        <a:bodyPr/>
        <a:lstStyle/>
        <a:p>
          <a:endParaRPr lang="en-US"/>
        </a:p>
      </dgm:t>
    </dgm:pt>
    <dgm:pt modelId="{4CE23F0F-16A6-4CEA-996C-6FA8125E1B01}" type="parTrans" cxnId="{C3502AB2-36B3-4D18-901C-A90FD620F88F}">
      <dgm:prSet/>
      <dgm:spPr/>
      <dgm:t>
        <a:bodyPr/>
        <a:lstStyle/>
        <a:p>
          <a:endParaRPr lang="en-US"/>
        </a:p>
      </dgm:t>
    </dgm:pt>
    <dgm:pt modelId="{FEFE63D8-8913-4A2D-ACD3-5CE7F9EEC3FE}" type="pres">
      <dgm:prSet presAssocID="{A1186104-0A89-4185-902E-8ECB5EECA524}" presName="linearFlow" presStyleCnt="0">
        <dgm:presLayoutVars>
          <dgm:dir/>
          <dgm:resizeHandles val="exact"/>
        </dgm:presLayoutVars>
      </dgm:prSet>
      <dgm:spPr/>
    </dgm:pt>
    <dgm:pt modelId="{0BD4441A-EB7F-44C0-9244-5C9761B78350}" type="pres">
      <dgm:prSet presAssocID="{B7250615-CB76-4F36-957C-E8ED79DE9CA9}" presName="composite" presStyleCnt="0"/>
      <dgm:spPr/>
    </dgm:pt>
    <dgm:pt modelId="{088D0068-5ECF-4907-83A9-64EB51839099}" type="pres">
      <dgm:prSet presAssocID="{B7250615-CB76-4F36-957C-E8ED79DE9CA9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DBDDA3A6-B6FF-49B6-94C5-D98E363E6AEB}" type="pres">
      <dgm:prSet presAssocID="{B7250615-CB76-4F36-957C-E8ED79DE9CA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73D16-7FC9-4FC5-A280-7D4E7389CEB7}" type="pres">
      <dgm:prSet presAssocID="{C80CFDB6-3FA0-4E98-9922-AE64618D6FEA}" presName="spacing" presStyleCnt="0"/>
      <dgm:spPr/>
    </dgm:pt>
    <dgm:pt modelId="{032C2F27-936B-43B9-B199-D0B165DF1801}" type="pres">
      <dgm:prSet presAssocID="{6B23C785-6E32-4AF7-9F3A-77E6C8E16C4B}" presName="composite" presStyleCnt="0"/>
      <dgm:spPr/>
    </dgm:pt>
    <dgm:pt modelId="{684616F8-9D9E-4EE3-BF1E-94C324F9C38D}" type="pres">
      <dgm:prSet presAssocID="{6B23C785-6E32-4AF7-9F3A-77E6C8E16C4B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56C0C42B-5BF9-4C27-80FE-E6050E3AC644}" type="pres">
      <dgm:prSet presAssocID="{6B23C785-6E32-4AF7-9F3A-77E6C8E16C4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5742D-0C77-4A9D-8FA8-BA17CF3BD8B4}" type="pres">
      <dgm:prSet presAssocID="{70DD6DDD-BEC2-45C1-A913-87034706ADC2}" presName="spacing" presStyleCnt="0"/>
      <dgm:spPr/>
    </dgm:pt>
    <dgm:pt modelId="{6A36CD0B-8F86-47FD-B519-A45D5C21D407}" type="pres">
      <dgm:prSet presAssocID="{4095D4E0-EBEE-489E-9FAC-EE8B7131DE06}" presName="composite" presStyleCnt="0"/>
      <dgm:spPr/>
    </dgm:pt>
    <dgm:pt modelId="{D0AF396F-975B-46D4-ACA1-9D1482143B8A}" type="pres">
      <dgm:prSet presAssocID="{4095D4E0-EBEE-489E-9FAC-EE8B7131DE06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5E1FCC1-78F8-468E-9C6D-661037C58FB7}" type="pres">
      <dgm:prSet presAssocID="{4095D4E0-EBEE-489E-9FAC-EE8B7131DE0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EB3E6-1989-4739-A6AD-B99DE620B28B}" type="pres">
      <dgm:prSet presAssocID="{A00348D7-BB60-4286-A11A-1831AF230149}" presName="spacing" presStyleCnt="0"/>
      <dgm:spPr/>
    </dgm:pt>
    <dgm:pt modelId="{F93FF62C-B3F0-4EDF-9CDB-BD9939DBE18D}" type="pres">
      <dgm:prSet presAssocID="{FE4BE5E7-021E-4B3E-982D-73601ABA4896}" presName="composite" presStyleCnt="0"/>
      <dgm:spPr/>
    </dgm:pt>
    <dgm:pt modelId="{A87C4533-AA45-4236-B8D6-2DA274549FA3}" type="pres">
      <dgm:prSet presAssocID="{FE4BE5E7-021E-4B3E-982D-73601ABA4896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F07491F-65B0-4D9E-9E9A-FBB811ADAFA8}" type="pres">
      <dgm:prSet presAssocID="{FE4BE5E7-021E-4B3E-982D-73601ABA489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945A1F-6EA1-4805-BA58-678D0075274B}" type="presOf" srcId="{B7250615-CB76-4F36-957C-E8ED79DE9CA9}" destId="{DBDDA3A6-B6FF-49B6-94C5-D98E363E6AEB}" srcOrd="0" destOrd="0" presId="urn:microsoft.com/office/officeart/2005/8/layout/vList3"/>
    <dgm:cxn modelId="{F3F5EA18-74CD-4060-8AB7-BC9797F2BB05}" srcId="{A1186104-0A89-4185-902E-8ECB5EECA524}" destId="{6B23C785-6E32-4AF7-9F3A-77E6C8E16C4B}" srcOrd="1" destOrd="0" parTransId="{2EF8D0B6-5D2F-468D-85EE-22B118E3B01B}" sibTransId="{70DD6DDD-BEC2-45C1-A913-87034706ADC2}"/>
    <dgm:cxn modelId="{984B9BA4-2543-41FA-89B1-7557A6DCFA9E}" srcId="{A1186104-0A89-4185-902E-8ECB5EECA524}" destId="{FE4BE5E7-021E-4B3E-982D-73601ABA4896}" srcOrd="3" destOrd="0" parTransId="{57F3CA03-8D76-49BC-854C-F5E4072D2E51}" sibTransId="{99F28E73-CAE6-4C67-A313-F0322DA42E10}"/>
    <dgm:cxn modelId="{C3502AB2-36B3-4D18-901C-A90FD620F88F}" srcId="{A1186104-0A89-4185-902E-8ECB5EECA524}" destId="{B7250615-CB76-4F36-957C-E8ED79DE9CA9}" srcOrd="0" destOrd="0" parTransId="{4CE23F0F-16A6-4CEA-996C-6FA8125E1B01}" sibTransId="{C80CFDB6-3FA0-4E98-9922-AE64618D6FEA}"/>
    <dgm:cxn modelId="{77F8BADF-A6BF-4C50-97B6-75C733799611}" srcId="{A1186104-0A89-4185-902E-8ECB5EECA524}" destId="{4095D4E0-EBEE-489E-9FAC-EE8B7131DE06}" srcOrd="2" destOrd="0" parTransId="{9A1C272D-B052-4B90-AC8C-28BF05E85B8B}" sibTransId="{A00348D7-BB60-4286-A11A-1831AF230149}"/>
    <dgm:cxn modelId="{B7D03A25-B6D7-4243-A038-3E0749F4A0B2}" type="presOf" srcId="{A1186104-0A89-4185-902E-8ECB5EECA524}" destId="{FEFE63D8-8913-4A2D-ACD3-5CE7F9EEC3FE}" srcOrd="0" destOrd="0" presId="urn:microsoft.com/office/officeart/2005/8/layout/vList3"/>
    <dgm:cxn modelId="{D855FDFC-3699-47F9-93D7-4DC0694F32BF}" type="presOf" srcId="{4095D4E0-EBEE-489E-9FAC-EE8B7131DE06}" destId="{35E1FCC1-78F8-468E-9C6D-661037C58FB7}" srcOrd="0" destOrd="0" presId="urn:microsoft.com/office/officeart/2005/8/layout/vList3"/>
    <dgm:cxn modelId="{46678871-6DEC-4823-B397-3966B78A47BC}" type="presOf" srcId="{6B23C785-6E32-4AF7-9F3A-77E6C8E16C4B}" destId="{56C0C42B-5BF9-4C27-80FE-E6050E3AC644}" srcOrd="0" destOrd="0" presId="urn:microsoft.com/office/officeart/2005/8/layout/vList3"/>
    <dgm:cxn modelId="{2B99DED8-C836-4A77-BAD4-F113E2EE5B53}" type="presOf" srcId="{FE4BE5E7-021E-4B3E-982D-73601ABA4896}" destId="{FF07491F-65B0-4D9E-9E9A-FBB811ADAFA8}" srcOrd="0" destOrd="0" presId="urn:microsoft.com/office/officeart/2005/8/layout/vList3"/>
    <dgm:cxn modelId="{6B0D6E2E-CBAD-4E63-BECD-90F096B75167}" type="presParOf" srcId="{FEFE63D8-8913-4A2D-ACD3-5CE7F9EEC3FE}" destId="{0BD4441A-EB7F-44C0-9244-5C9761B78350}" srcOrd="0" destOrd="0" presId="urn:microsoft.com/office/officeart/2005/8/layout/vList3"/>
    <dgm:cxn modelId="{AA80AADC-2926-41AE-A0F0-D2AAB1A241AB}" type="presParOf" srcId="{0BD4441A-EB7F-44C0-9244-5C9761B78350}" destId="{088D0068-5ECF-4907-83A9-64EB51839099}" srcOrd="0" destOrd="0" presId="urn:microsoft.com/office/officeart/2005/8/layout/vList3"/>
    <dgm:cxn modelId="{FD8005A0-CB2B-4346-9ABD-D5B40654C2B5}" type="presParOf" srcId="{0BD4441A-EB7F-44C0-9244-5C9761B78350}" destId="{DBDDA3A6-B6FF-49B6-94C5-D98E363E6AEB}" srcOrd="1" destOrd="0" presId="urn:microsoft.com/office/officeart/2005/8/layout/vList3"/>
    <dgm:cxn modelId="{418AF11F-49F5-45A6-A26D-91B75C6D8C0A}" type="presParOf" srcId="{FEFE63D8-8913-4A2D-ACD3-5CE7F9EEC3FE}" destId="{4DF73D16-7FC9-4FC5-A280-7D4E7389CEB7}" srcOrd="1" destOrd="0" presId="urn:microsoft.com/office/officeart/2005/8/layout/vList3"/>
    <dgm:cxn modelId="{C0BD5656-7996-46CF-885D-EEBD51980F18}" type="presParOf" srcId="{FEFE63D8-8913-4A2D-ACD3-5CE7F9EEC3FE}" destId="{032C2F27-936B-43B9-B199-D0B165DF1801}" srcOrd="2" destOrd="0" presId="urn:microsoft.com/office/officeart/2005/8/layout/vList3"/>
    <dgm:cxn modelId="{D656590A-4B73-47DA-A46F-5531CAF892E9}" type="presParOf" srcId="{032C2F27-936B-43B9-B199-D0B165DF1801}" destId="{684616F8-9D9E-4EE3-BF1E-94C324F9C38D}" srcOrd="0" destOrd="0" presId="urn:microsoft.com/office/officeart/2005/8/layout/vList3"/>
    <dgm:cxn modelId="{980560F6-EC03-4FCD-B85A-3385CFFA79D6}" type="presParOf" srcId="{032C2F27-936B-43B9-B199-D0B165DF1801}" destId="{56C0C42B-5BF9-4C27-80FE-E6050E3AC644}" srcOrd="1" destOrd="0" presId="urn:microsoft.com/office/officeart/2005/8/layout/vList3"/>
    <dgm:cxn modelId="{DCE9FFB1-00EE-4E49-B429-C01A945D21B9}" type="presParOf" srcId="{FEFE63D8-8913-4A2D-ACD3-5CE7F9EEC3FE}" destId="{E135742D-0C77-4A9D-8FA8-BA17CF3BD8B4}" srcOrd="3" destOrd="0" presId="urn:microsoft.com/office/officeart/2005/8/layout/vList3"/>
    <dgm:cxn modelId="{7E379248-3D07-43E1-8939-BA507DA01F77}" type="presParOf" srcId="{FEFE63D8-8913-4A2D-ACD3-5CE7F9EEC3FE}" destId="{6A36CD0B-8F86-47FD-B519-A45D5C21D407}" srcOrd="4" destOrd="0" presId="urn:microsoft.com/office/officeart/2005/8/layout/vList3"/>
    <dgm:cxn modelId="{0C1DC740-F9D9-4901-B977-B9EEE05DEA1C}" type="presParOf" srcId="{6A36CD0B-8F86-47FD-B519-A45D5C21D407}" destId="{D0AF396F-975B-46D4-ACA1-9D1482143B8A}" srcOrd="0" destOrd="0" presId="urn:microsoft.com/office/officeart/2005/8/layout/vList3"/>
    <dgm:cxn modelId="{E20459F8-7271-4B1D-876C-F6140AF2FB75}" type="presParOf" srcId="{6A36CD0B-8F86-47FD-B519-A45D5C21D407}" destId="{35E1FCC1-78F8-468E-9C6D-661037C58FB7}" srcOrd="1" destOrd="0" presId="urn:microsoft.com/office/officeart/2005/8/layout/vList3"/>
    <dgm:cxn modelId="{9FB94190-C12F-46D4-B7A9-DD3574CBDE68}" type="presParOf" srcId="{FEFE63D8-8913-4A2D-ACD3-5CE7F9EEC3FE}" destId="{048EB3E6-1989-4739-A6AD-B99DE620B28B}" srcOrd="5" destOrd="0" presId="urn:microsoft.com/office/officeart/2005/8/layout/vList3"/>
    <dgm:cxn modelId="{9DF4F1B6-D198-4D0E-8B47-8FF265C3129C}" type="presParOf" srcId="{FEFE63D8-8913-4A2D-ACD3-5CE7F9EEC3FE}" destId="{F93FF62C-B3F0-4EDF-9CDB-BD9939DBE18D}" srcOrd="6" destOrd="0" presId="urn:microsoft.com/office/officeart/2005/8/layout/vList3"/>
    <dgm:cxn modelId="{006E1AD4-734E-4C92-B3BA-213F5397C361}" type="presParOf" srcId="{F93FF62C-B3F0-4EDF-9CDB-BD9939DBE18D}" destId="{A87C4533-AA45-4236-B8D6-2DA274549FA3}" srcOrd="0" destOrd="0" presId="urn:microsoft.com/office/officeart/2005/8/layout/vList3"/>
    <dgm:cxn modelId="{9B9AB42F-FC4B-42ED-A468-CC55BC1EABA8}" type="presParOf" srcId="{F93FF62C-B3F0-4EDF-9CDB-BD9939DBE18D}" destId="{FF07491F-65B0-4D9E-9E9A-FBB811ADAFA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DA3A6-B6FF-49B6-94C5-D98E363E6AEB}">
      <dsp:nvSpPr>
        <dsp:cNvPr id="0" name=""/>
        <dsp:cNvSpPr/>
      </dsp:nvSpPr>
      <dsp:spPr>
        <a:xfrm rot="10800000">
          <a:off x="1609322" y="2573"/>
          <a:ext cx="5472684" cy="923459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Human Systems Dynamics</a:t>
          </a:r>
          <a:endParaRPr lang="en-US" sz="3000" kern="1200" dirty="0"/>
        </a:p>
      </dsp:txBody>
      <dsp:txXfrm rot="10800000">
        <a:off x="1840187" y="2573"/>
        <a:ext cx="5241819" cy="923459"/>
      </dsp:txXfrm>
    </dsp:sp>
    <dsp:sp modelId="{088D0068-5ECF-4907-83A9-64EB51839099}">
      <dsp:nvSpPr>
        <dsp:cNvPr id="0" name=""/>
        <dsp:cNvSpPr/>
      </dsp:nvSpPr>
      <dsp:spPr>
        <a:xfrm>
          <a:off x="1147593" y="2573"/>
          <a:ext cx="923459" cy="9234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0C42B-5BF9-4C27-80FE-E6050E3AC644}">
      <dsp:nvSpPr>
        <dsp:cNvPr id="0" name=""/>
        <dsp:cNvSpPr/>
      </dsp:nvSpPr>
      <dsp:spPr>
        <a:xfrm rot="10800000">
          <a:off x="1609322" y="1201692"/>
          <a:ext cx="5472684" cy="923459"/>
        </a:xfrm>
        <a:prstGeom prst="homePlat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Complex Adaptive Systems</a:t>
          </a:r>
          <a:endParaRPr lang="en-US" sz="3000" kern="1200" dirty="0"/>
        </a:p>
      </dsp:txBody>
      <dsp:txXfrm rot="10800000">
        <a:off x="1840187" y="1201692"/>
        <a:ext cx="5241819" cy="923459"/>
      </dsp:txXfrm>
    </dsp:sp>
    <dsp:sp modelId="{684616F8-9D9E-4EE3-BF1E-94C324F9C38D}">
      <dsp:nvSpPr>
        <dsp:cNvPr id="0" name=""/>
        <dsp:cNvSpPr/>
      </dsp:nvSpPr>
      <dsp:spPr>
        <a:xfrm>
          <a:off x="1147593" y="1201692"/>
          <a:ext cx="923459" cy="92345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1FCC1-78F8-468E-9C6D-661037C58FB7}">
      <dsp:nvSpPr>
        <dsp:cNvPr id="0" name=""/>
        <dsp:cNvSpPr/>
      </dsp:nvSpPr>
      <dsp:spPr>
        <a:xfrm rot="10800000">
          <a:off x="1609322" y="2400811"/>
          <a:ext cx="5472684" cy="923459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Conditions for Self-Organizing</a:t>
          </a:r>
          <a:endParaRPr lang="en-US" sz="3000" kern="1200" dirty="0"/>
        </a:p>
      </dsp:txBody>
      <dsp:txXfrm rot="10800000">
        <a:off x="1840187" y="2400811"/>
        <a:ext cx="5241819" cy="923459"/>
      </dsp:txXfrm>
    </dsp:sp>
    <dsp:sp modelId="{D0AF396F-975B-46D4-ACA1-9D1482143B8A}">
      <dsp:nvSpPr>
        <dsp:cNvPr id="0" name=""/>
        <dsp:cNvSpPr/>
      </dsp:nvSpPr>
      <dsp:spPr>
        <a:xfrm>
          <a:off x="1147593" y="2400811"/>
          <a:ext cx="923459" cy="92345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7491F-65B0-4D9E-9E9A-FBB811ADAFA8}">
      <dsp:nvSpPr>
        <dsp:cNvPr id="0" name=""/>
        <dsp:cNvSpPr/>
      </dsp:nvSpPr>
      <dsp:spPr>
        <a:xfrm rot="10800000">
          <a:off x="1609322" y="3599929"/>
          <a:ext cx="5472684" cy="923459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OD as Adaptive Action</a:t>
          </a:r>
          <a:endParaRPr lang="en-US" sz="3000" kern="1200" dirty="0"/>
        </a:p>
      </dsp:txBody>
      <dsp:txXfrm rot="10800000">
        <a:off x="1840187" y="3599929"/>
        <a:ext cx="5241819" cy="923459"/>
      </dsp:txXfrm>
    </dsp:sp>
    <dsp:sp modelId="{A87C4533-AA45-4236-B8D6-2DA274549FA3}">
      <dsp:nvSpPr>
        <dsp:cNvPr id="0" name=""/>
        <dsp:cNvSpPr/>
      </dsp:nvSpPr>
      <dsp:spPr>
        <a:xfrm>
          <a:off x="1147593" y="3599929"/>
          <a:ext cx="923459" cy="92345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DA3A6-B6FF-49B6-94C5-D98E363E6AEB}">
      <dsp:nvSpPr>
        <dsp:cNvPr id="0" name=""/>
        <dsp:cNvSpPr/>
      </dsp:nvSpPr>
      <dsp:spPr>
        <a:xfrm rot="10800000">
          <a:off x="2067686" y="884523"/>
          <a:ext cx="5472684" cy="2756916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723" tIns="209550" rIns="39116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Human Systems Dynamics</a:t>
          </a:r>
          <a:endParaRPr lang="en-US" sz="5500" kern="1200" dirty="0"/>
        </a:p>
      </dsp:txBody>
      <dsp:txXfrm rot="10800000">
        <a:off x="2756915" y="884523"/>
        <a:ext cx="4783455" cy="2756916"/>
      </dsp:txXfrm>
    </dsp:sp>
    <dsp:sp modelId="{088D0068-5ECF-4907-83A9-64EB51839099}">
      <dsp:nvSpPr>
        <dsp:cNvPr id="0" name=""/>
        <dsp:cNvSpPr/>
      </dsp:nvSpPr>
      <dsp:spPr>
        <a:xfrm>
          <a:off x="689228" y="884523"/>
          <a:ext cx="2756916" cy="27569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26712-585F-4B7A-9F15-C311E21BD752}">
      <dsp:nvSpPr>
        <dsp:cNvPr id="0" name=""/>
        <dsp:cNvSpPr/>
      </dsp:nvSpPr>
      <dsp:spPr>
        <a:xfrm>
          <a:off x="2822755" y="80009"/>
          <a:ext cx="3840480" cy="38404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3334819" y="752093"/>
        <a:ext cx="2816352" cy="1728216"/>
      </dsp:txXfrm>
    </dsp:sp>
    <dsp:sp modelId="{7AE3F25E-C448-4EBA-8691-94D4012F7FC8}">
      <dsp:nvSpPr>
        <dsp:cNvPr id="0" name=""/>
        <dsp:cNvSpPr/>
      </dsp:nvSpPr>
      <dsp:spPr>
        <a:xfrm>
          <a:off x="3855934" y="1682642"/>
          <a:ext cx="3840480" cy="38404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030481" y="2674766"/>
        <a:ext cx="2304288" cy="2112264"/>
      </dsp:txXfrm>
    </dsp:sp>
    <dsp:sp modelId="{310AA91E-B838-4A90-B794-E7E503FAE072}">
      <dsp:nvSpPr>
        <dsp:cNvPr id="0" name=""/>
        <dsp:cNvSpPr/>
      </dsp:nvSpPr>
      <dsp:spPr>
        <a:xfrm>
          <a:off x="1773063" y="1699502"/>
          <a:ext cx="3840480" cy="38404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2134708" y="2691626"/>
        <a:ext cx="2304288" cy="21122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0C42B-5BF9-4C27-80FE-E6050E3AC644}">
      <dsp:nvSpPr>
        <dsp:cNvPr id="0" name=""/>
        <dsp:cNvSpPr/>
      </dsp:nvSpPr>
      <dsp:spPr>
        <a:xfrm rot="10800000">
          <a:off x="2057398" y="762006"/>
          <a:ext cx="5472684" cy="2756916"/>
        </a:xfrm>
        <a:prstGeom prst="homePlat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723" tIns="167640" rIns="312928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Complex Adaptive Systems</a:t>
          </a:r>
        </a:p>
      </dsp:txBody>
      <dsp:txXfrm rot="10800000">
        <a:off x="2746627" y="762006"/>
        <a:ext cx="4783455" cy="2756916"/>
      </dsp:txXfrm>
    </dsp:sp>
    <dsp:sp modelId="{684616F8-9D9E-4EE3-BF1E-94C324F9C38D}">
      <dsp:nvSpPr>
        <dsp:cNvPr id="0" name=""/>
        <dsp:cNvSpPr/>
      </dsp:nvSpPr>
      <dsp:spPr>
        <a:xfrm>
          <a:off x="689228" y="884523"/>
          <a:ext cx="2756916" cy="275691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1FCC1-78F8-468E-9C6D-661037C58FB7}">
      <dsp:nvSpPr>
        <dsp:cNvPr id="0" name=""/>
        <dsp:cNvSpPr/>
      </dsp:nvSpPr>
      <dsp:spPr>
        <a:xfrm rot="10800000">
          <a:off x="1709363" y="884523"/>
          <a:ext cx="5950449" cy="2756916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5723" tIns="179070" rIns="334264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Conditions for Self-Organizing</a:t>
          </a:r>
          <a:br>
            <a:rPr lang="en-US" sz="4700" kern="1200" dirty="0" smtClean="0"/>
          </a:br>
          <a:r>
            <a:rPr lang="en-US" sz="4700" kern="1200" dirty="0" smtClean="0"/>
            <a:t>OD</a:t>
          </a:r>
          <a:endParaRPr lang="en-US" sz="4700" kern="1200" dirty="0"/>
        </a:p>
      </dsp:txBody>
      <dsp:txXfrm rot="10800000">
        <a:off x="2398592" y="884523"/>
        <a:ext cx="5261220" cy="2756916"/>
      </dsp:txXfrm>
    </dsp:sp>
    <dsp:sp modelId="{D0AF396F-975B-46D4-ACA1-9D1482143B8A}">
      <dsp:nvSpPr>
        <dsp:cNvPr id="0" name=""/>
        <dsp:cNvSpPr/>
      </dsp:nvSpPr>
      <dsp:spPr>
        <a:xfrm>
          <a:off x="569787" y="884523"/>
          <a:ext cx="2756916" cy="275691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4297-8CAD-40A2-84D3-D942EA927612}" type="slidenum">
              <a:rPr lang="en-US" sz="900" b="1" smtClean="0">
                <a:latin typeface="Arial" pitchFamily="34" charset="0"/>
                <a:cs typeface="Arial" pitchFamily="34" charset="0"/>
              </a:rPr>
              <a:t>‹#›</a:t>
            </a:fld>
            <a:endParaRPr lang="en-US" sz="9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7A3C8E-50F4-4D3F-BEB6-9FF25D0A046D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PACT Janury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0CF7DCA-DC59-47BD-B943-BA6B91EC1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736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CF7DCA-DC59-47BD-B943-BA6B91EC1C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Day 1 Page </a:t>
            </a:r>
            <a:fld id="{C91E6C0C-D8F3-486D-A21B-82474E0FD49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7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Day 1 Page </a:t>
            </a:r>
            <a:fld id="{C91E6C0C-D8F3-486D-A21B-82474E0FD49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Day 1 Page </a:t>
            </a:r>
            <a:fld id="{C91E6C0C-D8F3-486D-A21B-82474E0FD49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95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Day 1 Page </a:t>
            </a:r>
            <a:fld id="{C91E6C0C-D8F3-486D-A21B-82474E0FD49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61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Day 1 Page </a:t>
            </a:r>
            <a:fld id="{C91E6C0C-D8F3-486D-A21B-82474E0FD49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0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Day 1 Page </a:t>
            </a:r>
            <a:fld id="{C91E6C0C-D8F3-486D-A21B-82474E0FD49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02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CF7DCA-DC59-47BD-B943-BA6B91EC1C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1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91440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1225" y="6569076"/>
            <a:ext cx="2265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2EDA9F-B9BB-4CB7-90E7-422047E85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77625" y="6569076"/>
            <a:ext cx="2265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OD Forum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66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bg2">
                  <a:lumMod val="50000"/>
                </a:schemeClr>
              </a:buClr>
              <a:buFont typeface="Estrangelo Edessa" pitchFamily="66" charset="0"/>
              <a:buChar char="»"/>
              <a:defRPr sz="30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bg2">
                  <a:lumMod val="50000"/>
                </a:schemeClr>
              </a:buClr>
              <a:buFont typeface="Estrangelo Edessa" pitchFamily="66" charset="0"/>
              <a:buChar char="»"/>
              <a:defRPr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2">
                  <a:lumMod val="50000"/>
                </a:schemeClr>
              </a:buClr>
              <a:buFont typeface="Estrangelo Edessa" pitchFamily="66" charset="0"/>
              <a:buChar char="»"/>
              <a:defRPr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chemeClr val="bg2">
                  <a:lumMod val="50000"/>
                </a:schemeClr>
              </a:buClr>
              <a:buFont typeface="Estrangelo Edessa" pitchFamily="66" charset="0"/>
              <a:buChar char="»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chemeClr val="bg2">
                  <a:lumMod val="50000"/>
                </a:schemeClr>
              </a:buClr>
              <a:buFont typeface="Estrangelo Edessa" pitchFamily="66" charset="0"/>
              <a:buChar char="»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91440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1225" y="6569076"/>
            <a:ext cx="2265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2EDA9F-B9BB-4CB7-90E7-422047E85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7625" y="6569076"/>
            <a:ext cx="2265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OD Forum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05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91440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1225" y="6569076"/>
            <a:ext cx="2265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2EDA9F-B9BB-4CB7-90E7-422047E85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7625" y="6569076"/>
            <a:ext cx="2265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OD Forum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2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900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457200" y="381000"/>
            <a:ext cx="739140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9062" y="403860"/>
            <a:ext cx="7086601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189" y="-11929"/>
            <a:ext cx="1593574" cy="10634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 flipH="1">
            <a:off x="7541937" y="-27169"/>
            <a:ext cx="355322" cy="106348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545663" y="1040296"/>
            <a:ext cx="159833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91440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2014. HSD Institute. Use with permission.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1225" y="6569076"/>
            <a:ext cx="2265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2EDA9F-B9BB-4CB7-90E7-422047E85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477625" y="6569076"/>
            <a:ext cx="2265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OD Forum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3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758" y="1796597"/>
            <a:ext cx="4830242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Setting Conditions for Self-Organizing Organization Design</a:t>
            </a:r>
            <a:endParaRPr lang="en-US" sz="32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758" y="3704772"/>
            <a:ext cx="4830242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April 29, 2014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Glenda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Eoyang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PhD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Human Systems Dynamics Institute</a:t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geoyang@hsdinstitute.org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91440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1225" y="6569076"/>
            <a:ext cx="2265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2EDA9F-B9BB-4CB7-90E7-422047E85B8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7625" y="6569076"/>
            <a:ext cx="2265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OD Forum Spring 2014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t="2980" r="4254" b="3830"/>
          <a:stretch/>
        </p:blipFill>
        <p:spPr>
          <a:xfrm>
            <a:off x="241662" y="1723572"/>
            <a:ext cx="4072096" cy="33525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1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468757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/>
          </a:bodyPr>
          <a:lstStyle/>
          <a:p>
            <a:r>
              <a:rPr lang="en-US" dirty="0"/>
              <a:t>Self-Organizing OD</a:t>
            </a:r>
          </a:p>
        </p:txBody>
      </p:sp>
    </p:spTree>
    <p:extLst>
      <p:ext uri="{BB962C8B-B14F-4D97-AF65-F5344CB8AC3E}">
        <p14:creationId xmlns:p14="http://schemas.microsoft.com/office/powerpoint/2010/main" val="14147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rved Right Arrow 40"/>
          <p:cNvSpPr/>
          <p:nvPr/>
        </p:nvSpPr>
        <p:spPr>
          <a:xfrm>
            <a:off x="990600" y="3048000"/>
            <a:ext cx="1219200" cy="2667000"/>
          </a:xfrm>
          <a:prstGeom prst="curvedRightArrow">
            <a:avLst/>
          </a:prstGeom>
          <a:solidFill>
            <a:srgbClr val="E8E1C2"/>
          </a:solidFill>
          <a:ln>
            <a:solidFill>
              <a:srgbClr val="CCC0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438400" y="2362200"/>
            <a:ext cx="4419600" cy="1828800"/>
          </a:xfrm>
          <a:prstGeom prst="ellipse">
            <a:avLst/>
          </a:prstGeom>
          <a:solidFill>
            <a:srgbClr val="E8E1C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2667001" y="2514600"/>
            <a:ext cx="3756660" cy="1554480"/>
          </a:xfrm>
          <a:prstGeom prst="ellipse">
            <a:avLst/>
          </a:prstGeom>
          <a:gradFill>
            <a:gsLst>
              <a:gs pos="0">
                <a:srgbClr val="6C5C44">
                  <a:alpha val="49804"/>
                </a:srgbClr>
              </a:gs>
              <a:gs pos="94000">
                <a:srgbClr val="CCC099">
                  <a:alpha val="50000"/>
                </a:srgbClr>
              </a:gs>
            </a:gsLst>
            <a:lin ang="16200000" scaled="0"/>
          </a:gradFill>
          <a:ln>
            <a:solidFill>
              <a:srgbClr val="6C5C44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3733800" y="2743200"/>
            <a:ext cx="2441829" cy="1010412"/>
          </a:xfrm>
          <a:prstGeom prst="ellipse">
            <a:avLst/>
          </a:prstGeom>
          <a:solidFill>
            <a:srgbClr val="663300">
              <a:alpha val="40000"/>
            </a:srgbClr>
          </a:solidFill>
          <a:ln w="25400">
            <a:solidFill>
              <a:srgbClr val="6C5C44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4343400" y="3124200"/>
            <a:ext cx="762000" cy="315310"/>
          </a:xfrm>
          <a:prstGeom prst="ellipse">
            <a:avLst/>
          </a:prstGeom>
          <a:gradFill>
            <a:gsLst>
              <a:gs pos="0">
                <a:srgbClr val="663300"/>
              </a:gs>
              <a:gs pos="84000">
                <a:srgbClr val="6C5C44"/>
              </a:gs>
            </a:gsLst>
            <a:lin ang="16200000" scaled="1"/>
          </a:gradFill>
          <a:ln>
            <a:solidFill>
              <a:srgbClr val="6633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rved Right Arrow 49"/>
          <p:cNvSpPr/>
          <p:nvPr/>
        </p:nvSpPr>
        <p:spPr>
          <a:xfrm flipH="1" flipV="1">
            <a:off x="7010400" y="2971800"/>
            <a:ext cx="1219200" cy="2667000"/>
          </a:xfrm>
          <a:prstGeom prst="curvedRightArrow">
            <a:avLst/>
          </a:prstGeom>
          <a:solidFill>
            <a:srgbClr val="E8E1C2"/>
          </a:solidFill>
          <a:ln>
            <a:solidFill>
              <a:srgbClr val="CCC0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2514600" y="5410200"/>
            <a:ext cx="228600" cy="228600"/>
          </a:xfrm>
          <a:prstGeom prst="ellipse">
            <a:avLst/>
          </a:prstGeom>
          <a:solidFill>
            <a:srgbClr val="E8E1C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743200" y="4953000"/>
            <a:ext cx="533400" cy="304800"/>
          </a:xfrm>
          <a:prstGeom prst="ellipse">
            <a:avLst/>
          </a:prstGeom>
          <a:solidFill>
            <a:srgbClr val="663300">
              <a:alpha val="65000"/>
            </a:srgbClr>
          </a:solidFill>
          <a:ln w="12700">
            <a:solidFill>
              <a:srgbClr val="6C5C44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52800" y="5638800"/>
            <a:ext cx="304800" cy="457200"/>
          </a:xfrm>
          <a:prstGeom prst="ellipse">
            <a:avLst/>
          </a:prstGeom>
          <a:gradFill>
            <a:gsLst>
              <a:gs pos="0">
                <a:srgbClr val="6C5C44"/>
              </a:gs>
              <a:gs pos="94000">
                <a:srgbClr val="CCC099"/>
              </a:gs>
            </a:gsLst>
            <a:lin ang="16200000" scaled="0"/>
          </a:gradFill>
          <a:ln w="25400">
            <a:solidFill>
              <a:srgbClr val="CCC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810000" y="5257800"/>
            <a:ext cx="685800" cy="457200"/>
          </a:xfrm>
          <a:prstGeom prst="ellipse">
            <a:avLst/>
          </a:prstGeom>
          <a:gradFill>
            <a:gsLst>
              <a:gs pos="0">
                <a:srgbClr val="663300"/>
              </a:gs>
              <a:gs pos="84000">
                <a:srgbClr val="6C5C44"/>
              </a:gs>
            </a:gsLst>
            <a:lin ang="162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800600" y="4953000"/>
            <a:ext cx="914400" cy="228600"/>
          </a:xfrm>
          <a:prstGeom prst="ellipse">
            <a:avLst/>
          </a:prstGeom>
          <a:solidFill>
            <a:srgbClr val="E8E1C2">
              <a:alpha val="80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410200" y="5410200"/>
            <a:ext cx="1295400" cy="228600"/>
          </a:xfrm>
          <a:prstGeom prst="ellipse">
            <a:avLst/>
          </a:prstGeom>
          <a:solidFill>
            <a:srgbClr val="663300">
              <a:alpha val="50000"/>
            </a:srgbClr>
          </a:solidFill>
          <a:ln>
            <a:solidFill>
              <a:srgbClr val="6C5C44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029200" y="6019800"/>
            <a:ext cx="304800" cy="304800"/>
          </a:xfrm>
          <a:prstGeom prst="ellipse">
            <a:avLst/>
          </a:prstGeom>
          <a:gradFill>
            <a:gsLst>
              <a:gs pos="0">
                <a:srgbClr val="6C5C44">
                  <a:alpha val="50000"/>
                </a:srgbClr>
              </a:gs>
              <a:gs pos="94000">
                <a:srgbClr val="CCC099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solidFill>
              <a:srgbClr val="6C5C44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867400" y="4800600"/>
            <a:ext cx="381000" cy="381000"/>
          </a:xfrm>
          <a:prstGeom prst="ellipse">
            <a:avLst/>
          </a:prstGeom>
          <a:gradFill>
            <a:gsLst>
              <a:gs pos="0">
                <a:srgbClr val="6C5C44"/>
              </a:gs>
              <a:gs pos="94000">
                <a:srgbClr val="CCC099"/>
              </a:gs>
            </a:gsLst>
            <a:lin ang="16200000" scaled="0"/>
          </a:gradFill>
          <a:ln w="19050">
            <a:solidFill>
              <a:srgbClr val="CCC0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3"/>
          <p:cNvSpPr txBox="1">
            <a:spLocks/>
          </p:cNvSpPr>
          <p:nvPr/>
        </p:nvSpPr>
        <p:spPr>
          <a:xfrm>
            <a:off x="152400" y="511703"/>
            <a:ext cx="91440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Estrangelo Edessa" pitchFamily="66" charset="0"/>
                <a:ea typeface="+mj-ea"/>
                <a:cs typeface="Estrangelo Edessa" pitchFamily="66" charset="0"/>
              </a:defRPr>
            </a:lvl1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Conditions for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Self-Organizing Patterns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4381500"/>
            <a:ext cx="2514600" cy="2095500"/>
          </a:xfrm>
          <a:prstGeom prst="ellipse">
            <a:avLst/>
          </a:prstGeom>
          <a:noFill/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1124195" y="3924300"/>
            <a:ext cx="4038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Container</a:t>
            </a: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3200"/>
            <a:ext cx="7391400" cy="365125"/>
          </a:xfrm>
        </p:spPr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172EDA9F-B9BB-4CB7-90E7-422047E85B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4" name="Date Placeholder 5"/>
          <p:cNvSpPr>
            <a:spLocks noGrp="1"/>
          </p:cNvSpPr>
          <p:nvPr>
            <p:ph type="dt" sz="half" idx="2"/>
          </p:nvPr>
        </p:nvSpPr>
        <p:spPr>
          <a:xfrm>
            <a:off x="609600" y="6569075"/>
            <a:ext cx="2133600" cy="365125"/>
          </a:xfrm>
        </p:spPr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49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Anything can contain system agents:</a:t>
            </a:r>
          </a:p>
          <a:p>
            <a:pPr lvl="1"/>
            <a:r>
              <a:rPr lang="en-US" dirty="0" smtClean="0"/>
              <a:t>Organizational structures</a:t>
            </a:r>
          </a:p>
          <a:p>
            <a:pPr lvl="1"/>
            <a:r>
              <a:rPr lang="en-US" dirty="0" smtClean="0"/>
              <a:t>Charismatic leaders</a:t>
            </a:r>
          </a:p>
          <a:p>
            <a:pPr lvl="1"/>
            <a:r>
              <a:rPr lang="en-US" dirty="0" smtClean="0"/>
              <a:t>Policy, process, plans</a:t>
            </a:r>
          </a:p>
          <a:p>
            <a:pPr lvl="1"/>
            <a:r>
              <a:rPr lang="en-US" dirty="0" smtClean="0"/>
              <a:t>Physical locations</a:t>
            </a:r>
          </a:p>
          <a:p>
            <a:r>
              <a:rPr lang="en-US" dirty="0" smtClean="0"/>
              <a:t>Small and tight lead to fast and more predictable self-organizing</a:t>
            </a:r>
          </a:p>
          <a:p>
            <a:r>
              <a:rPr lang="en-US" dirty="0" smtClean="0"/>
              <a:t>Large and loose lead to slow and less predictable self-organizing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3200"/>
            <a:ext cx="7391400" cy="365125"/>
          </a:xfrm>
        </p:spPr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172EDA9F-B9BB-4CB7-90E7-422047E85B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609600" y="6569075"/>
            <a:ext cx="2133600" cy="365125"/>
          </a:xfrm>
        </p:spPr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943600" y="2438400"/>
            <a:ext cx="2152895" cy="1295400"/>
            <a:chOff x="990600" y="2362200"/>
            <a:chExt cx="7239000" cy="4114800"/>
          </a:xfrm>
        </p:grpSpPr>
        <p:sp>
          <p:nvSpPr>
            <p:cNvPr id="11" name="Curved Right Arrow 10"/>
            <p:cNvSpPr/>
            <p:nvPr/>
          </p:nvSpPr>
          <p:spPr>
            <a:xfrm>
              <a:off x="990600" y="3048000"/>
              <a:ext cx="1219200" cy="2667000"/>
            </a:xfrm>
            <a:prstGeom prst="curvedRightArrow">
              <a:avLst/>
            </a:prstGeom>
            <a:solidFill>
              <a:srgbClr val="E8E1C2"/>
            </a:solidFill>
            <a:ln>
              <a:solidFill>
                <a:srgbClr val="CCC099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438400" y="2362200"/>
              <a:ext cx="4419600" cy="1828800"/>
            </a:xfrm>
            <a:prstGeom prst="ellipse">
              <a:avLst/>
            </a:prstGeom>
            <a:solidFill>
              <a:srgbClr val="E8E1C2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667001" y="2514600"/>
              <a:ext cx="3756660" cy="1554480"/>
            </a:xfrm>
            <a:prstGeom prst="ellipse">
              <a:avLst/>
            </a:prstGeom>
            <a:gradFill>
              <a:gsLst>
                <a:gs pos="0">
                  <a:srgbClr val="6C5C44">
                    <a:alpha val="49804"/>
                  </a:srgbClr>
                </a:gs>
                <a:gs pos="94000">
                  <a:srgbClr val="CCC099">
                    <a:alpha val="50000"/>
                  </a:srgbClr>
                </a:gs>
              </a:gsLst>
              <a:lin ang="16200000" scaled="0"/>
            </a:gradFill>
            <a:ln>
              <a:solidFill>
                <a:srgbClr val="6C5C44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127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733800" y="2743200"/>
              <a:ext cx="2441829" cy="1010412"/>
            </a:xfrm>
            <a:prstGeom prst="ellipse">
              <a:avLst/>
            </a:prstGeom>
            <a:solidFill>
              <a:srgbClr val="663300">
                <a:alpha val="40000"/>
              </a:srgbClr>
            </a:solidFill>
            <a:ln w="25400">
              <a:solidFill>
                <a:srgbClr val="6C5C44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127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4343400" y="3124200"/>
              <a:ext cx="762000" cy="315310"/>
            </a:xfrm>
            <a:prstGeom prst="ellipse">
              <a:avLst/>
            </a:prstGeom>
            <a:gradFill>
              <a:gsLst>
                <a:gs pos="0">
                  <a:srgbClr val="663300"/>
                </a:gs>
                <a:gs pos="84000">
                  <a:srgbClr val="6C5C44"/>
                </a:gs>
              </a:gsLst>
              <a:lin ang="16200000" scaled="1"/>
            </a:gradFill>
            <a:ln>
              <a:solidFill>
                <a:srgbClr val="6633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rved Right Arrow 15"/>
            <p:cNvSpPr/>
            <p:nvPr/>
          </p:nvSpPr>
          <p:spPr>
            <a:xfrm flipH="1" flipV="1">
              <a:off x="7010400" y="2971800"/>
              <a:ext cx="1219200" cy="2667000"/>
            </a:xfrm>
            <a:prstGeom prst="curvedRightArrow">
              <a:avLst/>
            </a:prstGeom>
            <a:solidFill>
              <a:srgbClr val="E8E1C2"/>
            </a:solidFill>
            <a:ln>
              <a:solidFill>
                <a:srgbClr val="CCC099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514600" y="5410200"/>
              <a:ext cx="228600" cy="228600"/>
            </a:xfrm>
            <a:prstGeom prst="ellipse">
              <a:avLst/>
            </a:prstGeom>
            <a:solidFill>
              <a:srgbClr val="E8E1C2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743200" y="4953000"/>
              <a:ext cx="533400" cy="304800"/>
            </a:xfrm>
            <a:prstGeom prst="ellipse">
              <a:avLst/>
            </a:prstGeom>
            <a:solidFill>
              <a:srgbClr val="663300">
                <a:alpha val="65000"/>
              </a:srgbClr>
            </a:solidFill>
            <a:ln w="12700">
              <a:solidFill>
                <a:srgbClr val="6C5C44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127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352800" y="5638800"/>
              <a:ext cx="304800" cy="457200"/>
            </a:xfrm>
            <a:prstGeom prst="ellipse">
              <a:avLst/>
            </a:prstGeom>
            <a:gradFill>
              <a:gsLst>
                <a:gs pos="0">
                  <a:srgbClr val="6C5C44"/>
                </a:gs>
                <a:gs pos="94000">
                  <a:srgbClr val="CCC099"/>
                </a:gs>
              </a:gsLst>
              <a:lin ang="16200000" scaled="0"/>
            </a:gradFill>
            <a:ln w="25400">
              <a:solidFill>
                <a:srgbClr val="CCC099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381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10000" y="5257800"/>
              <a:ext cx="685800" cy="457200"/>
            </a:xfrm>
            <a:prstGeom prst="ellipse">
              <a:avLst/>
            </a:prstGeom>
            <a:gradFill>
              <a:gsLst>
                <a:gs pos="0">
                  <a:srgbClr val="663300"/>
                </a:gs>
                <a:gs pos="84000">
                  <a:srgbClr val="6C5C44"/>
                </a:gs>
              </a:gsLst>
              <a:lin ang="16200000" scaled="1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800600" y="4953000"/>
              <a:ext cx="914400" cy="228600"/>
            </a:xfrm>
            <a:prstGeom prst="ellipse">
              <a:avLst/>
            </a:prstGeom>
            <a:solidFill>
              <a:srgbClr val="E8E1C2">
                <a:alpha val="80000"/>
              </a:srgb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410200" y="5410200"/>
              <a:ext cx="1295400" cy="228600"/>
            </a:xfrm>
            <a:prstGeom prst="ellipse">
              <a:avLst/>
            </a:prstGeom>
            <a:solidFill>
              <a:srgbClr val="663300">
                <a:alpha val="50000"/>
              </a:srgbClr>
            </a:solidFill>
            <a:ln>
              <a:solidFill>
                <a:srgbClr val="6C5C44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127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029200" y="6019800"/>
              <a:ext cx="304800" cy="304800"/>
            </a:xfrm>
            <a:prstGeom prst="ellipse">
              <a:avLst/>
            </a:prstGeom>
            <a:gradFill>
              <a:gsLst>
                <a:gs pos="0">
                  <a:srgbClr val="6C5C44">
                    <a:alpha val="50000"/>
                  </a:srgbClr>
                </a:gs>
                <a:gs pos="94000">
                  <a:srgbClr val="CCC099">
                    <a:alpha val="5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ln>
              <a:solidFill>
                <a:srgbClr val="6C5C44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127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867400" y="4800600"/>
              <a:ext cx="381000" cy="381000"/>
            </a:xfrm>
            <a:prstGeom prst="ellipse">
              <a:avLst/>
            </a:prstGeom>
            <a:gradFill>
              <a:gsLst>
                <a:gs pos="0">
                  <a:srgbClr val="6C5C44"/>
                </a:gs>
                <a:gs pos="94000">
                  <a:srgbClr val="CCC099"/>
                </a:gs>
              </a:gsLst>
              <a:lin ang="16200000" scaled="0"/>
            </a:gradFill>
            <a:ln w="19050">
              <a:solidFill>
                <a:srgbClr val="CCC099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209801" y="4800599"/>
              <a:ext cx="2514601" cy="1676401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1124195" y="3924300"/>
              <a:ext cx="4038600" cy="1752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Container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rved Right Arrow 40"/>
          <p:cNvSpPr/>
          <p:nvPr/>
        </p:nvSpPr>
        <p:spPr>
          <a:xfrm>
            <a:off x="990600" y="3048000"/>
            <a:ext cx="1219200" cy="2667000"/>
          </a:xfrm>
          <a:prstGeom prst="curvedRightArrow">
            <a:avLst/>
          </a:prstGeom>
          <a:solidFill>
            <a:srgbClr val="E8E1C2"/>
          </a:solidFill>
          <a:ln>
            <a:solidFill>
              <a:srgbClr val="CCC0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438400" y="2362200"/>
            <a:ext cx="4419600" cy="1828800"/>
          </a:xfrm>
          <a:prstGeom prst="ellipse">
            <a:avLst/>
          </a:prstGeom>
          <a:solidFill>
            <a:srgbClr val="E8E1C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2667001" y="2514600"/>
            <a:ext cx="3756660" cy="1554480"/>
          </a:xfrm>
          <a:prstGeom prst="ellipse">
            <a:avLst/>
          </a:prstGeom>
          <a:gradFill>
            <a:gsLst>
              <a:gs pos="0">
                <a:srgbClr val="6C5C44">
                  <a:alpha val="49804"/>
                </a:srgbClr>
              </a:gs>
              <a:gs pos="94000">
                <a:srgbClr val="CCC099">
                  <a:alpha val="50000"/>
                </a:srgbClr>
              </a:gs>
            </a:gsLst>
            <a:lin ang="16200000" scaled="0"/>
          </a:gradFill>
          <a:ln>
            <a:solidFill>
              <a:srgbClr val="6C5C44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3733800" y="2743200"/>
            <a:ext cx="2441829" cy="1010412"/>
          </a:xfrm>
          <a:prstGeom prst="ellipse">
            <a:avLst/>
          </a:prstGeom>
          <a:solidFill>
            <a:srgbClr val="663300">
              <a:alpha val="40000"/>
            </a:srgbClr>
          </a:solidFill>
          <a:ln w="25400">
            <a:solidFill>
              <a:srgbClr val="6C5C44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4343400" y="3124200"/>
            <a:ext cx="762000" cy="315310"/>
          </a:xfrm>
          <a:prstGeom prst="ellipse">
            <a:avLst/>
          </a:prstGeom>
          <a:gradFill>
            <a:gsLst>
              <a:gs pos="0">
                <a:srgbClr val="663300"/>
              </a:gs>
              <a:gs pos="84000">
                <a:srgbClr val="6C5C44"/>
              </a:gs>
            </a:gsLst>
            <a:lin ang="16200000" scaled="1"/>
          </a:gradFill>
          <a:ln>
            <a:solidFill>
              <a:srgbClr val="6633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rved Right Arrow 49"/>
          <p:cNvSpPr/>
          <p:nvPr/>
        </p:nvSpPr>
        <p:spPr>
          <a:xfrm flipH="1" flipV="1">
            <a:off x="7010400" y="2971800"/>
            <a:ext cx="1219200" cy="2667000"/>
          </a:xfrm>
          <a:prstGeom prst="curvedRightArrow">
            <a:avLst/>
          </a:prstGeom>
          <a:solidFill>
            <a:srgbClr val="E8E1C2"/>
          </a:solidFill>
          <a:ln>
            <a:solidFill>
              <a:srgbClr val="CCC0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itle 3"/>
          <p:cNvSpPr txBox="1">
            <a:spLocks/>
          </p:cNvSpPr>
          <p:nvPr/>
        </p:nvSpPr>
        <p:spPr>
          <a:xfrm>
            <a:off x="144087" y="511703"/>
            <a:ext cx="91440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Estrangelo Edessa" pitchFamily="66" charset="0"/>
                <a:ea typeface="+mj-ea"/>
                <a:cs typeface="Estrangelo Edessa" pitchFamily="66" charset="0"/>
              </a:defRPr>
            </a:lvl1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Conditions for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Self-Organizing Patterns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1124195" y="3924300"/>
            <a:ext cx="4038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Differences</a:t>
            </a:r>
          </a:p>
        </p:txBody>
      </p:sp>
      <p:cxnSp>
        <p:nvCxnSpPr>
          <p:cNvPr id="29" name="Straight Arrow Connector 28"/>
          <p:cNvCxnSpPr>
            <a:endCxn id="36" idx="1"/>
          </p:cNvCxnSpPr>
          <p:nvPr/>
        </p:nvCxnSpPr>
        <p:spPr>
          <a:xfrm>
            <a:off x="1450226" y="4495800"/>
            <a:ext cx="3623611" cy="1568637"/>
          </a:xfrm>
          <a:prstGeom prst="straightConnector1">
            <a:avLst/>
          </a:prstGeom>
          <a:ln w="28575">
            <a:solidFill>
              <a:schemeClr val="bg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514600" y="5410200"/>
            <a:ext cx="228600" cy="228600"/>
          </a:xfrm>
          <a:prstGeom prst="ellipse">
            <a:avLst/>
          </a:prstGeom>
          <a:solidFill>
            <a:srgbClr val="E8E1C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43200" y="4953000"/>
            <a:ext cx="533400" cy="304800"/>
          </a:xfrm>
          <a:prstGeom prst="ellipse">
            <a:avLst/>
          </a:prstGeom>
          <a:solidFill>
            <a:srgbClr val="663300">
              <a:alpha val="65000"/>
            </a:srgbClr>
          </a:solidFill>
          <a:ln w="12700">
            <a:solidFill>
              <a:srgbClr val="6C5C44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352800" y="5638800"/>
            <a:ext cx="304800" cy="457200"/>
          </a:xfrm>
          <a:prstGeom prst="ellipse">
            <a:avLst/>
          </a:prstGeom>
          <a:gradFill>
            <a:gsLst>
              <a:gs pos="0">
                <a:srgbClr val="6C5C44"/>
              </a:gs>
              <a:gs pos="94000">
                <a:srgbClr val="CCC099"/>
              </a:gs>
            </a:gsLst>
            <a:lin ang="16200000" scaled="0"/>
          </a:gradFill>
          <a:ln w="25400">
            <a:solidFill>
              <a:srgbClr val="CCC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810000" y="5257800"/>
            <a:ext cx="685800" cy="457200"/>
          </a:xfrm>
          <a:prstGeom prst="ellipse">
            <a:avLst/>
          </a:prstGeom>
          <a:gradFill>
            <a:gsLst>
              <a:gs pos="0">
                <a:srgbClr val="663300"/>
              </a:gs>
              <a:gs pos="84000">
                <a:srgbClr val="6C5C44"/>
              </a:gs>
            </a:gsLst>
            <a:lin ang="162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4953000"/>
            <a:ext cx="914400" cy="228600"/>
          </a:xfrm>
          <a:prstGeom prst="ellipse">
            <a:avLst/>
          </a:prstGeom>
          <a:solidFill>
            <a:srgbClr val="E8E1C2">
              <a:alpha val="80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410200" y="5410200"/>
            <a:ext cx="1295400" cy="228600"/>
          </a:xfrm>
          <a:prstGeom prst="ellipse">
            <a:avLst/>
          </a:prstGeom>
          <a:solidFill>
            <a:srgbClr val="663300">
              <a:alpha val="50000"/>
            </a:srgbClr>
          </a:solidFill>
          <a:ln>
            <a:solidFill>
              <a:srgbClr val="6C5C44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029200" y="6019800"/>
            <a:ext cx="304800" cy="304800"/>
          </a:xfrm>
          <a:prstGeom prst="ellipse">
            <a:avLst/>
          </a:prstGeom>
          <a:gradFill>
            <a:gsLst>
              <a:gs pos="0">
                <a:srgbClr val="6C5C44">
                  <a:alpha val="50000"/>
                </a:srgbClr>
              </a:gs>
              <a:gs pos="94000">
                <a:srgbClr val="CCC099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solidFill>
              <a:srgbClr val="6C5C44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867400" y="4800600"/>
            <a:ext cx="381000" cy="381000"/>
          </a:xfrm>
          <a:prstGeom prst="ellipse">
            <a:avLst/>
          </a:prstGeom>
          <a:gradFill>
            <a:gsLst>
              <a:gs pos="0">
                <a:srgbClr val="6C5C44"/>
              </a:gs>
              <a:gs pos="94000">
                <a:srgbClr val="CCC099"/>
              </a:gs>
            </a:gsLst>
            <a:lin ang="16200000" scaled="0"/>
          </a:gradFill>
          <a:ln w="19050">
            <a:solidFill>
              <a:srgbClr val="CCC0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447800" y="4495800"/>
            <a:ext cx="4419600" cy="38100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447800" y="4480733"/>
            <a:ext cx="1066800" cy="929467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450226" y="4480733"/>
            <a:ext cx="1902574" cy="1158067"/>
          </a:xfrm>
          <a:prstGeom prst="straightConnector1">
            <a:avLst/>
          </a:prstGeom>
          <a:ln w="28575">
            <a:solidFill>
              <a:srgbClr val="6633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447800" y="4495800"/>
            <a:ext cx="3933305" cy="990600"/>
          </a:xfrm>
          <a:prstGeom prst="straightConnector1">
            <a:avLst/>
          </a:prstGeom>
          <a:ln w="28575">
            <a:solidFill>
              <a:srgbClr val="6633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593273" y="4540394"/>
            <a:ext cx="3183774" cy="526906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453082" y="4505325"/>
            <a:ext cx="1344420" cy="501837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538547" y="4530988"/>
            <a:ext cx="2409305" cy="828955"/>
          </a:xfrm>
          <a:prstGeom prst="straightConnector1">
            <a:avLst/>
          </a:prstGeom>
          <a:ln w="28575">
            <a:solidFill>
              <a:srgbClr val="CC99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3200"/>
            <a:ext cx="7391400" cy="365125"/>
          </a:xfrm>
        </p:spPr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4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172EDA9F-B9BB-4CB7-90E7-422047E85B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1" name="Date Placeholder 5"/>
          <p:cNvSpPr>
            <a:spLocks noGrp="1"/>
          </p:cNvSpPr>
          <p:nvPr>
            <p:ph type="dt" sz="half" idx="2"/>
          </p:nvPr>
        </p:nvSpPr>
        <p:spPr>
          <a:xfrm>
            <a:off x="609600" y="6569075"/>
            <a:ext cx="2133600" cy="365125"/>
          </a:xfrm>
        </p:spPr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14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Anything can be a difference,                      but only some are relevant:</a:t>
            </a:r>
          </a:p>
          <a:p>
            <a:pPr lvl="1"/>
            <a:r>
              <a:rPr lang="en-US" dirty="0" smtClean="0"/>
              <a:t>Measures</a:t>
            </a:r>
          </a:p>
          <a:p>
            <a:pPr lvl="1"/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Expertise</a:t>
            </a:r>
          </a:p>
          <a:p>
            <a:r>
              <a:rPr lang="en-US" dirty="0" smtClean="0"/>
              <a:t>Few and clear lead to fast, more predictable change</a:t>
            </a:r>
          </a:p>
          <a:p>
            <a:r>
              <a:rPr lang="en-US" dirty="0" smtClean="0"/>
              <a:t>More and ambiguous lead to slow, less predictable change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3200"/>
            <a:ext cx="7391400" cy="365125"/>
          </a:xfrm>
        </p:spPr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172EDA9F-B9BB-4CB7-90E7-422047E85B8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609600" y="6569075"/>
            <a:ext cx="2133600" cy="365125"/>
          </a:xfrm>
        </p:spPr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459972" y="1784194"/>
            <a:ext cx="2053971" cy="1391412"/>
            <a:chOff x="995172" y="2400300"/>
            <a:chExt cx="7239000" cy="39624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450226" y="4495800"/>
              <a:ext cx="3623611" cy="156863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447800" y="4495800"/>
              <a:ext cx="4419600" cy="381000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447800" y="4480733"/>
              <a:ext cx="1066800" cy="929467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450226" y="4480733"/>
              <a:ext cx="1902574" cy="1158067"/>
            </a:xfrm>
            <a:prstGeom prst="straightConnector1">
              <a:avLst/>
            </a:prstGeom>
            <a:ln w="28575">
              <a:solidFill>
                <a:srgbClr val="66330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447800" y="4495800"/>
              <a:ext cx="3933305" cy="990600"/>
            </a:xfrm>
            <a:prstGeom prst="straightConnector1">
              <a:avLst/>
            </a:prstGeom>
            <a:ln w="28575">
              <a:solidFill>
                <a:srgbClr val="66330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93273" y="4540394"/>
              <a:ext cx="3183774" cy="526906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38547" y="4530988"/>
              <a:ext cx="2409305" cy="828955"/>
            </a:xfrm>
            <a:prstGeom prst="straightConnector1">
              <a:avLst/>
            </a:prstGeom>
            <a:ln w="28575">
              <a:solidFill>
                <a:srgbClr val="CC990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rved Right Arrow 17"/>
            <p:cNvSpPr/>
            <p:nvPr/>
          </p:nvSpPr>
          <p:spPr>
            <a:xfrm>
              <a:off x="995172" y="3086100"/>
              <a:ext cx="1219200" cy="2667000"/>
            </a:xfrm>
            <a:prstGeom prst="curvedRightArrow">
              <a:avLst/>
            </a:prstGeom>
            <a:solidFill>
              <a:srgbClr val="E8E1C2"/>
            </a:solidFill>
            <a:ln>
              <a:solidFill>
                <a:srgbClr val="CCC099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442972" y="2400300"/>
              <a:ext cx="4419600" cy="1828800"/>
            </a:xfrm>
            <a:prstGeom prst="ellipse">
              <a:avLst/>
            </a:prstGeom>
            <a:solidFill>
              <a:srgbClr val="E8E1C2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2671573" y="2552700"/>
              <a:ext cx="3756660" cy="1554480"/>
            </a:xfrm>
            <a:prstGeom prst="ellipse">
              <a:avLst/>
            </a:prstGeom>
            <a:gradFill>
              <a:gsLst>
                <a:gs pos="0">
                  <a:srgbClr val="6C5C44">
                    <a:alpha val="49804"/>
                  </a:srgbClr>
                </a:gs>
                <a:gs pos="94000">
                  <a:srgbClr val="CCC099">
                    <a:alpha val="50000"/>
                  </a:srgbClr>
                </a:gs>
              </a:gsLst>
              <a:lin ang="16200000" scaled="0"/>
            </a:gradFill>
            <a:ln>
              <a:solidFill>
                <a:srgbClr val="6C5C44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127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738372" y="2781300"/>
              <a:ext cx="2441829" cy="1010412"/>
            </a:xfrm>
            <a:prstGeom prst="ellipse">
              <a:avLst/>
            </a:prstGeom>
            <a:solidFill>
              <a:srgbClr val="663300">
                <a:alpha val="40000"/>
              </a:srgbClr>
            </a:solidFill>
            <a:ln w="25400">
              <a:solidFill>
                <a:srgbClr val="6C5C44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127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4347972" y="3162300"/>
              <a:ext cx="762000" cy="315310"/>
            </a:xfrm>
            <a:prstGeom prst="ellipse">
              <a:avLst/>
            </a:prstGeom>
            <a:gradFill>
              <a:gsLst>
                <a:gs pos="0">
                  <a:srgbClr val="663300"/>
                </a:gs>
                <a:gs pos="84000">
                  <a:srgbClr val="6C5C44"/>
                </a:gs>
              </a:gsLst>
              <a:lin ang="16200000" scaled="1"/>
            </a:gradFill>
            <a:ln>
              <a:solidFill>
                <a:srgbClr val="6633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rved Right Arrow 22"/>
            <p:cNvSpPr/>
            <p:nvPr/>
          </p:nvSpPr>
          <p:spPr>
            <a:xfrm flipH="1" flipV="1">
              <a:off x="7014972" y="3009900"/>
              <a:ext cx="1219200" cy="2667000"/>
            </a:xfrm>
            <a:prstGeom prst="curvedRightArrow">
              <a:avLst/>
            </a:prstGeom>
            <a:solidFill>
              <a:srgbClr val="E8E1C2"/>
            </a:solidFill>
            <a:ln>
              <a:solidFill>
                <a:srgbClr val="CCC099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1128767" y="3962400"/>
              <a:ext cx="4038600" cy="1752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Differences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519172" y="5448300"/>
              <a:ext cx="228600" cy="228600"/>
            </a:xfrm>
            <a:prstGeom prst="ellipse">
              <a:avLst/>
            </a:prstGeom>
            <a:solidFill>
              <a:srgbClr val="E8E1C2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747772" y="4991100"/>
              <a:ext cx="533400" cy="304800"/>
            </a:xfrm>
            <a:prstGeom prst="ellipse">
              <a:avLst/>
            </a:prstGeom>
            <a:solidFill>
              <a:srgbClr val="663300">
                <a:alpha val="65000"/>
              </a:srgbClr>
            </a:solidFill>
            <a:ln w="12700">
              <a:solidFill>
                <a:srgbClr val="6C5C44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127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57372" y="5676900"/>
              <a:ext cx="304800" cy="457200"/>
            </a:xfrm>
            <a:prstGeom prst="ellipse">
              <a:avLst/>
            </a:prstGeom>
            <a:gradFill>
              <a:gsLst>
                <a:gs pos="0">
                  <a:srgbClr val="6C5C44"/>
                </a:gs>
                <a:gs pos="94000">
                  <a:srgbClr val="CCC099"/>
                </a:gs>
              </a:gsLst>
              <a:lin ang="16200000" scaled="0"/>
            </a:gradFill>
            <a:ln w="25400">
              <a:solidFill>
                <a:srgbClr val="CCC099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381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814572" y="5295900"/>
              <a:ext cx="685800" cy="457200"/>
            </a:xfrm>
            <a:prstGeom prst="ellipse">
              <a:avLst/>
            </a:prstGeom>
            <a:gradFill>
              <a:gsLst>
                <a:gs pos="0">
                  <a:srgbClr val="663300"/>
                </a:gs>
                <a:gs pos="84000">
                  <a:srgbClr val="6C5C44"/>
                </a:gs>
              </a:gsLst>
              <a:lin ang="16200000" scaled="1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805172" y="4991100"/>
              <a:ext cx="914400" cy="228600"/>
            </a:xfrm>
            <a:prstGeom prst="ellipse">
              <a:avLst/>
            </a:prstGeom>
            <a:solidFill>
              <a:srgbClr val="E8E1C2">
                <a:alpha val="80000"/>
              </a:srgb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414772" y="5448300"/>
              <a:ext cx="1295400" cy="228600"/>
            </a:xfrm>
            <a:prstGeom prst="ellipse">
              <a:avLst/>
            </a:prstGeom>
            <a:solidFill>
              <a:srgbClr val="663300">
                <a:alpha val="50000"/>
              </a:srgbClr>
            </a:solidFill>
            <a:ln>
              <a:solidFill>
                <a:srgbClr val="6C5C44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127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33772" y="6057900"/>
              <a:ext cx="304800" cy="304800"/>
            </a:xfrm>
            <a:prstGeom prst="ellipse">
              <a:avLst/>
            </a:prstGeom>
            <a:gradFill>
              <a:gsLst>
                <a:gs pos="0">
                  <a:srgbClr val="6C5C44">
                    <a:alpha val="50000"/>
                  </a:srgbClr>
                </a:gs>
                <a:gs pos="94000">
                  <a:srgbClr val="CCC099">
                    <a:alpha val="5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ln>
              <a:solidFill>
                <a:srgbClr val="6C5C44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127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871972" y="4838700"/>
              <a:ext cx="381000" cy="381000"/>
            </a:xfrm>
            <a:prstGeom prst="ellipse">
              <a:avLst/>
            </a:prstGeom>
            <a:gradFill>
              <a:gsLst>
                <a:gs pos="0">
                  <a:srgbClr val="6C5C44"/>
                </a:gs>
                <a:gs pos="94000">
                  <a:srgbClr val="CCC099"/>
                </a:gs>
              </a:gsLst>
              <a:lin ang="16200000" scaled="0"/>
            </a:gradFill>
            <a:ln w="19050">
              <a:solidFill>
                <a:srgbClr val="CCC099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03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rved Right Arrow 40"/>
          <p:cNvSpPr/>
          <p:nvPr/>
        </p:nvSpPr>
        <p:spPr>
          <a:xfrm>
            <a:off x="990600" y="3048000"/>
            <a:ext cx="1219200" cy="2667000"/>
          </a:xfrm>
          <a:prstGeom prst="curvedRightArrow">
            <a:avLst/>
          </a:prstGeom>
          <a:solidFill>
            <a:srgbClr val="E8E1C2"/>
          </a:solidFill>
          <a:ln>
            <a:solidFill>
              <a:srgbClr val="CCC0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438400" y="2362200"/>
            <a:ext cx="4419600" cy="1828800"/>
          </a:xfrm>
          <a:prstGeom prst="ellipse">
            <a:avLst/>
          </a:prstGeom>
          <a:solidFill>
            <a:srgbClr val="E8E1C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2667001" y="2514600"/>
            <a:ext cx="3756660" cy="1554480"/>
          </a:xfrm>
          <a:prstGeom prst="ellipse">
            <a:avLst/>
          </a:prstGeom>
          <a:gradFill>
            <a:gsLst>
              <a:gs pos="0">
                <a:srgbClr val="6C5C44">
                  <a:alpha val="49804"/>
                </a:srgbClr>
              </a:gs>
              <a:gs pos="94000">
                <a:srgbClr val="CCC099">
                  <a:alpha val="50000"/>
                </a:srgbClr>
              </a:gs>
            </a:gsLst>
            <a:lin ang="16200000" scaled="0"/>
          </a:gradFill>
          <a:ln>
            <a:solidFill>
              <a:srgbClr val="6C5C44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3733800" y="2743200"/>
            <a:ext cx="2441829" cy="1010412"/>
          </a:xfrm>
          <a:prstGeom prst="ellipse">
            <a:avLst/>
          </a:prstGeom>
          <a:solidFill>
            <a:srgbClr val="663300">
              <a:alpha val="40000"/>
            </a:srgbClr>
          </a:solidFill>
          <a:ln w="25400">
            <a:solidFill>
              <a:srgbClr val="6C5C44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4343400" y="3124200"/>
            <a:ext cx="762000" cy="315310"/>
          </a:xfrm>
          <a:prstGeom prst="ellipse">
            <a:avLst/>
          </a:prstGeom>
          <a:gradFill>
            <a:gsLst>
              <a:gs pos="0">
                <a:srgbClr val="663300"/>
              </a:gs>
              <a:gs pos="84000">
                <a:srgbClr val="6C5C44"/>
              </a:gs>
            </a:gsLst>
            <a:lin ang="16200000" scaled="1"/>
          </a:gradFill>
          <a:ln>
            <a:solidFill>
              <a:srgbClr val="6633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rved Right Arrow 49"/>
          <p:cNvSpPr/>
          <p:nvPr/>
        </p:nvSpPr>
        <p:spPr>
          <a:xfrm flipH="1" flipV="1">
            <a:off x="7010400" y="2971800"/>
            <a:ext cx="1219200" cy="2667000"/>
          </a:xfrm>
          <a:prstGeom prst="curvedRightArrow">
            <a:avLst/>
          </a:prstGeom>
          <a:solidFill>
            <a:srgbClr val="E8E1C2"/>
          </a:solidFill>
          <a:ln>
            <a:solidFill>
              <a:srgbClr val="CCC0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6200000" flipV="1">
            <a:off x="3086100" y="5295900"/>
            <a:ext cx="381000" cy="304800"/>
          </a:xfrm>
          <a:prstGeom prst="straightConnector1">
            <a:avLst/>
          </a:prstGeom>
          <a:ln w="15240">
            <a:solidFill>
              <a:srgbClr val="002060"/>
            </a:solidFill>
            <a:headEnd type="non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590800" y="5257800"/>
            <a:ext cx="228600" cy="76200"/>
          </a:xfrm>
          <a:prstGeom prst="straightConnector1">
            <a:avLst/>
          </a:prstGeom>
          <a:ln w="15240">
            <a:solidFill>
              <a:srgbClr val="002060"/>
            </a:solidFill>
            <a:headEnd type="non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57600" y="5943600"/>
            <a:ext cx="1295400" cy="228600"/>
          </a:xfrm>
          <a:prstGeom prst="straightConnector1">
            <a:avLst/>
          </a:prstGeom>
          <a:ln w="15240">
            <a:solidFill>
              <a:srgbClr val="002060"/>
            </a:solidFill>
            <a:prstDash val="lgDash"/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562600" y="5181600"/>
            <a:ext cx="304800" cy="228600"/>
          </a:xfrm>
          <a:prstGeom prst="straightConnector1">
            <a:avLst/>
          </a:prstGeom>
          <a:ln w="15240">
            <a:solidFill>
              <a:srgbClr val="002060"/>
            </a:solidFill>
            <a:prstDash val="sysDot"/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267075" y="5086350"/>
            <a:ext cx="609600" cy="228600"/>
          </a:xfrm>
          <a:prstGeom prst="straightConnector1">
            <a:avLst/>
          </a:prstGeom>
          <a:ln w="15240" cmpd="sng">
            <a:solidFill>
              <a:srgbClr val="002060"/>
            </a:solidFill>
            <a:prstDash val="sysDash"/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495800" y="5486400"/>
            <a:ext cx="914400" cy="76200"/>
          </a:xfrm>
          <a:prstGeom prst="straightConnector1">
            <a:avLst/>
          </a:prstGeom>
          <a:ln w="15240">
            <a:solidFill>
              <a:srgbClr val="002060"/>
            </a:solidFill>
            <a:prstDash val="lgDashDot"/>
            <a:headEnd type="non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4800600" y="5591175"/>
            <a:ext cx="762000" cy="1588"/>
          </a:xfrm>
          <a:prstGeom prst="straightConnector1">
            <a:avLst/>
          </a:prstGeom>
          <a:ln w="15240">
            <a:solidFill>
              <a:srgbClr val="002060"/>
            </a:solidFill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334000" y="5638800"/>
            <a:ext cx="609600" cy="457200"/>
          </a:xfrm>
          <a:prstGeom prst="straightConnector1">
            <a:avLst/>
          </a:prstGeom>
          <a:ln w="15240">
            <a:solidFill>
              <a:srgbClr val="002060"/>
            </a:solidFill>
            <a:prstDash val="dash"/>
            <a:headEnd type="non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4495800" y="5105400"/>
            <a:ext cx="304800" cy="266700"/>
          </a:xfrm>
          <a:prstGeom prst="straightConnector1">
            <a:avLst/>
          </a:prstGeom>
          <a:ln w="15240">
            <a:solidFill>
              <a:srgbClr val="002060"/>
            </a:solidFill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1" idx="4"/>
            <a:endCxn id="69" idx="0"/>
          </p:cNvCxnSpPr>
          <p:nvPr/>
        </p:nvCxnSpPr>
        <p:spPr>
          <a:xfrm rot="5400000">
            <a:off x="5943600" y="5295900"/>
            <a:ext cx="228600" cy="1588"/>
          </a:xfrm>
          <a:prstGeom prst="straightConnector1">
            <a:avLst/>
          </a:prstGeom>
          <a:ln w="15240">
            <a:solidFill>
              <a:srgbClr val="002060"/>
            </a:solidFill>
            <a:headEnd type="non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4419600" y="5638800"/>
            <a:ext cx="609600" cy="457200"/>
          </a:xfrm>
          <a:prstGeom prst="straightConnector1">
            <a:avLst/>
          </a:prstGeom>
          <a:ln w="15240">
            <a:solidFill>
              <a:srgbClr val="002060"/>
            </a:solidFill>
            <a:prstDash val="lgDashDotDot"/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743200" y="5486400"/>
            <a:ext cx="1066800" cy="1588"/>
          </a:xfrm>
          <a:prstGeom prst="straightConnector1">
            <a:avLst/>
          </a:prstGeom>
          <a:ln w="15240" cap="flat">
            <a:solidFill>
              <a:srgbClr val="002060"/>
            </a:solidFill>
            <a:prstDash val="sysDot"/>
            <a:round/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2514600" y="5410200"/>
            <a:ext cx="228600" cy="228600"/>
          </a:xfrm>
          <a:prstGeom prst="ellipse">
            <a:avLst/>
          </a:prstGeom>
          <a:solidFill>
            <a:srgbClr val="E8E1C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743200" y="4953000"/>
            <a:ext cx="533400" cy="304800"/>
          </a:xfrm>
          <a:prstGeom prst="ellipse">
            <a:avLst/>
          </a:prstGeom>
          <a:solidFill>
            <a:srgbClr val="663300">
              <a:alpha val="65000"/>
            </a:srgbClr>
          </a:solidFill>
          <a:ln w="12700">
            <a:solidFill>
              <a:srgbClr val="6C5C44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52800" y="5638800"/>
            <a:ext cx="304800" cy="457200"/>
          </a:xfrm>
          <a:prstGeom prst="ellipse">
            <a:avLst/>
          </a:prstGeom>
          <a:gradFill>
            <a:gsLst>
              <a:gs pos="0">
                <a:srgbClr val="6C5C44"/>
              </a:gs>
              <a:gs pos="94000">
                <a:srgbClr val="CCC099"/>
              </a:gs>
            </a:gsLst>
            <a:lin ang="16200000" scaled="0"/>
          </a:gradFill>
          <a:ln w="25400">
            <a:solidFill>
              <a:srgbClr val="CCC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810000" y="5257800"/>
            <a:ext cx="685800" cy="457200"/>
          </a:xfrm>
          <a:prstGeom prst="ellipse">
            <a:avLst/>
          </a:prstGeom>
          <a:gradFill>
            <a:gsLst>
              <a:gs pos="0">
                <a:srgbClr val="663300"/>
              </a:gs>
              <a:gs pos="84000">
                <a:srgbClr val="6C5C44"/>
              </a:gs>
            </a:gsLst>
            <a:lin ang="162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800600" y="4953000"/>
            <a:ext cx="914400" cy="228600"/>
          </a:xfrm>
          <a:prstGeom prst="ellipse">
            <a:avLst/>
          </a:prstGeom>
          <a:solidFill>
            <a:srgbClr val="E8E1C2">
              <a:alpha val="80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410200" y="5410200"/>
            <a:ext cx="1295400" cy="228600"/>
          </a:xfrm>
          <a:prstGeom prst="ellipse">
            <a:avLst/>
          </a:prstGeom>
          <a:solidFill>
            <a:srgbClr val="663300">
              <a:alpha val="50000"/>
            </a:srgbClr>
          </a:solidFill>
          <a:ln>
            <a:solidFill>
              <a:srgbClr val="6C5C44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029200" y="6019800"/>
            <a:ext cx="304800" cy="304800"/>
          </a:xfrm>
          <a:prstGeom prst="ellipse">
            <a:avLst/>
          </a:prstGeom>
          <a:gradFill>
            <a:gsLst>
              <a:gs pos="0">
                <a:srgbClr val="6C5C44">
                  <a:alpha val="50000"/>
                </a:srgbClr>
              </a:gs>
              <a:gs pos="94000">
                <a:srgbClr val="CCC099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solidFill>
              <a:srgbClr val="6C5C44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867400" y="4800600"/>
            <a:ext cx="381000" cy="381000"/>
          </a:xfrm>
          <a:prstGeom prst="ellipse">
            <a:avLst/>
          </a:prstGeom>
          <a:gradFill>
            <a:gsLst>
              <a:gs pos="0">
                <a:srgbClr val="6C5C44"/>
              </a:gs>
              <a:gs pos="94000">
                <a:srgbClr val="CCC099"/>
              </a:gs>
            </a:gsLst>
            <a:lin ang="16200000" scaled="0"/>
          </a:gradFill>
          <a:ln w="19050">
            <a:solidFill>
              <a:srgbClr val="CCC0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3200400" y="4895850"/>
            <a:ext cx="2667000" cy="76200"/>
          </a:xfrm>
          <a:prstGeom prst="straightConnector1">
            <a:avLst/>
          </a:prstGeom>
          <a:ln w="15240">
            <a:solidFill>
              <a:srgbClr val="002060"/>
            </a:solidFill>
            <a:prstDash val="lgDashDotDot"/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3"/>
          <p:cNvSpPr txBox="1">
            <a:spLocks/>
          </p:cNvSpPr>
          <p:nvPr/>
        </p:nvSpPr>
        <p:spPr>
          <a:xfrm>
            <a:off x="152400" y="511703"/>
            <a:ext cx="91440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Estrangelo Edessa" pitchFamily="66" charset="0"/>
                <a:ea typeface="+mj-ea"/>
                <a:cs typeface="Estrangelo Edessa" pitchFamily="66" charset="0"/>
              </a:defRPr>
            </a:lvl1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Conditions for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Self-Organizing Patterns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1124195" y="3924300"/>
            <a:ext cx="4038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Exchanges</a:t>
            </a:r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3200"/>
            <a:ext cx="7391400" cy="365125"/>
          </a:xfrm>
        </p:spPr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172EDA9F-B9BB-4CB7-90E7-422047E85B8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9" name="Date Placeholder 5"/>
          <p:cNvSpPr>
            <a:spLocks noGrp="1"/>
          </p:cNvSpPr>
          <p:nvPr>
            <p:ph type="dt" sz="half" idx="2"/>
          </p:nvPr>
        </p:nvSpPr>
        <p:spPr>
          <a:xfrm>
            <a:off x="609600" y="6569075"/>
            <a:ext cx="2133600" cy="365125"/>
          </a:xfrm>
        </p:spPr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60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flow is an exchange:</a:t>
            </a:r>
          </a:p>
          <a:p>
            <a:pPr lvl="1"/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Energy</a:t>
            </a:r>
          </a:p>
          <a:p>
            <a:r>
              <a:rPr lang="en-US" dirty="0" smtClean="0"/>
              <a:t>Tight exchanges lead to fast, more predictable change</a:t>
            </a:r>
          </a:p>
          <a:p>
            <a:r>
              <a:rPr lang="en-US" dirty="0" smtClean="0"/>
              <a:t>Loose exchanges lead to slow, less predictable change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3200"/>
            <a:ext cx="7391400" cy="365125"/>
          </a:xfrm>
        </p:spPr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172EDA9F-B9BB-4CB7-90E7-422047E85B8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609600" y="6569075"/>
            <a:ext cx="2133600" cy="365125"/>
          </a:xfrm>
        </p:spPr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008571" y="2041385"/>
            <a:ext cx="1981200" cy="1391412"/>
            <a:chOff x="990600" y="2362200"/>
            <a:chExt cx="7239000" cy="3962400"/>
          </a:xfrm>
        </p:grpSpPr>
        <p:sp>
          <p:nvSpPr>
            <p:cNvPr id="11" name="Curved Right Arrow 10"/>
            <p:cNvSpPr/>
            <p:nvPr/>
          </p:nvSpPr>
          <p:spPr>
            <a:xfrm>
              <a:off x="990600" y="3048000"/>
              <a:ext cx="1219200" cy="2667000"/>
            </a:xfrm>
            <a:prstGeom prst="curvedRightArrow">
              <a:avLst/>
            </a:prstGeom>
            <a:solidFill>
              <a:srgbClr val="E8E1C2"/>
            </a:solidFill>
            <a:ln>
              <a:solidFill>
                <a:srgbClr val="CCC099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438400" y="2362200"/>
              <a:ext cx="4419600" cy="1828800"/>
            </a:xfrm>
            <a:prstGeom prst="ellipse">
              <a:avLst/>
            </a:prstGeom>
            <a:solidFill>
              <a:srgbClr val="E8E1C2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667001" y="2514600"/>
              <a:ext cx="3756660" cy="1554480"/>
            </a:xfrm>
            <a:prstGeom prst="ellipse">
              <a:avLst/>
            </a:prstGeom>
            <a:gradFill>
              <a:gsLst>
                <a:gs pos="0">
                  <a:srgbClr val="6C5C44">
                    <a:alpha val="49804"/>
                  </a:srgbClr>
                </a:gs>
                <a:gs pos="94000">
                  <a:srgbClr val="CCC099">
                    <a:alpha val="50000"/>
                  </a:srgbClr>
                </a:gs>
              </a:gsLst>
              <a:lin ang="16200000" scaled="0"/>
            </a:gradFill>
            <a:ln>
              <a:solidFill>
                <a:srgbClr val="6C5C44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127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733800" y="2743200"/>
              <a:ext cx="2441829" cy="1010412"/>
            </a:xfrm>
            <a:prstGeom prst="ellipse">
              <a:avLst/>
            </a:prstGeom>
            <a:solidFill>
              <a:srgbClr val="663300">
                <a:alpha val="40000"/>
              </a:srgbClr>
            </a:solidFill>
            <a:ln w="25400">
              <a:solidFill>
                <a:srgbClr val="6C5C44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127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4343400" y="3124200"/>
              <a:ext cx="762000" cy="315310"/>
            </a:xfrm>
            <a:prstGeom prst="ellipse">
              <a:avLst/>
            </a:prstGeom>
            <a:gradFill>
              <a:gsLst>
                <a:gs pos="0">
                  <a:srgbClr val="663300"/>
                </a:gs>
                <a:gs pos="84000">
                  <a:srgbClr val="6C5C44"/>
                </a:gs>
              </a:gsLst>
              <a:lin ang="16200000" scaled="1"/>
            </a:gradFill>
            <a:ln>
              <a:solidFill>
                <a:srgbClr val="6633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rved Right Arrow 15"/>
            <p:cNvSpPr/>
            <p:nvPr/>
          </p:nvSpPr>
          <p:spPr>
            <a:xfrm flipH="1" flipV="1">
              <a:off x="7010400" y="2971800"/>
              <a:ext cx="1219200" cy="2667000"/>
            </a:xfrm>
            <a:prstGeom prst="curvedRightArrow">
              <a:avLst/>
            </a:prstGeom>
            <a:solidFill>
              <a:srgbClr val="E8E1C2"/>
            </a:solidFill>
            <a:ln>
              <a:solidFill>
                <a:srgbClr val="CCC099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6200000" flipV="1">
              <a:off x="3086100" y="5295900"/>
              <a:ext cx="381000" cy="304800"/>
            </a:xfrm>
            <a:prstGeom prst="straightConnector1">
              <a:avLst/>
            </a:prstGeom>
            <a:ln w="15240">
              <a:solidFill>
                <a:srgbClr val="002060"/>
              </a:solidFill>
              <a:headEnd type="non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2590800" y="5257800"/>
              <a:ext cx="228600" cy="76200"/>
            </a:xfrm>
            <a:prstGeom prst="straightConnector1">
              <a:avLst/>
            </a:prstGeom>
            <a:ln w="15240">
              <a:solidFill>
                <a:srgbClr val="002060"/>
              </a:solidFill>
              <a:headEnd type="non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657600" y="5943600"/>
              <a:ext cx="1295400" cy="228600"/>
            </a:xfrm>
            <a:prstGeom prst="straightConnector1">
              <a:avLst/>
            </a:prstGeom>
            <a:ln w="15240">
              <a:solidFill>
                <a:srgbClr val="002060"/>
              </a:solidFill>
              <a:prstDash val="lgDash"/>
              <a:headEnd type="triangl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562600" y="5181600"/>
              <a:ext cx="304800" cy="228600"/>
            </a:xfrm>
            <a:prstGeom prst="straightConnector1">
              <a:avLst/>
            </a:prstGeom>
            <a:ln w="15240">
              <a:solidFill>
                <a:srgbClr val="002060"/>
              </a:solidFill>
              <a:prstDash val="sysDot"/>
              <a:headEnd type="triangl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4800600" y="5591175"/>
              <a:ext cx="762000" cy="1588"/>
            </a:xfrm>
            <a:prstGeom prst="straightConnector1">
              <a:avLst/>
            </a:prstGeom>
            <a:ln w="15240">
              <a:solidFill>
                <a:srgbClr val="002060"/>
              </a:solidFill>
              <a:headEnd type="triangl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334000" y="5638800"/>
              <a:ext cx="609600" cy="457200"/>
            </a:xfrm>
            <a:prstGeom prst="straightConnector1">
              <a:avLst/>
            </a:prstGeom>
            <a:ln w="15240">
              <a:solidFill>
                <a:srgbClr val="002060"/>
              </a:solidFill>
              <a:prstDash val="dash"/>
              <a:headEnd type="non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33" idx="4"/>
              <a:endCxn id="31" idx="0"/>
            </p:cNvCxnSpPr>
            <p:nvPr/>
          </p:nvCxnSpPr>
          <p:spPr>
            <a:xfrm rot="5400000">
              <a:off x="5943600" y="5295900"/>
              <a:ext cx="228600" cy="1588"/>
            </a:xfrm>
            <a:prstGeom prst="straightConnector1">
              <a:avLst/>
            </a:prstGeom>
            <a:ln w="15240">
              <a:solidFill>
                <a:srgbClr val="002060"/>
              </a:solidFill>
              <a:headEnd type="non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4419600" y="5638800"/>
              <a:ext cx="609600" cy="457200"/>
            </a:xfrm>
            <a:prstGeom prst="straightConnector1">
              <a:avLst/>
            </a:prstGeom>
            <a:ln w="15240">
              <a:solidFill>
                <a:srgbClr val="002060"/>
              </a:solidFill>
              <a:prstDash val="lgDashDotDot"/>
              <a:headEnd type="triangl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743200" y="5486400"/>
              <a:ext cx="1066800" cy="1588"/>
            </a:xfrm>
            <a:prstGeom prst="straightConnector1">
              <a:avLst/>
            </a:prstGeom>
            <a:ln w="15240" cap="flat">
              <a:solidFill>
                <a:srgbClr val="002060"/>
              </a:solidFill>
              <a:prstDash val="sysDot"/>
              <a:round/>
              <a:headEnd type="triangl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514600" y="5410200"/>
              <a:ext cx="228600" cy="228600"/>
            </a:xfrm>
            <a:prstGeom prst="ellipse">
              <a:avLst/>
            </a:prstGeom>
            <a:solidFill>
              <a:srgbClr val="E8E1C2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743200" y="4953000"/>
              <a:ext cx="533400" cy="304800"/>
            </a:xfrm>
            <a:prstGeom prst="ellipse">
              <a:avLst/>
            </a:prstGeom>
            <a:solidFill>
              <a:srgbClr val="663300">
                <a:alpha val="65000"/>
              </a:srgbClr>
            </a:solidFill>
            <a:ln w="12700">
              <a:solidFill>
                <a:srgbClr val="6C5C44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127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352800" y="5638800"/>
              <a:ext cx="304800" cy="457200"/>
            </a:xfrm>
            <a:prstGeom prst="ellipse">
              <a:avLst/>
            </a:prstGeom>
            <a:gradFill>
              <a:gsLst>
                <a:gs pos="0">
                  <a:srgbClr val="6C5C44"/>
                </a:gs>
                <a:gs pos="94000">
                  <a:srgbClr val="CCC099"/>
                </a:gs>
              </a:gsLst>
              <a:lin ang="16200000" scaled="0"/>
            </a:gradFill>
            <a:ln w="25400">
              <a:solidFill>
                <a:srgbClr val="CCC099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381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810000" y="5257800"/>
              <a:ext cx="685800" cy="457200"/>
            </a:xfrm>
            <a:prstGeom prst="ellipse">
              <a:avLst/>
            </a:prstGeom>
            <a:gradFill>
              <a:gsLst>
                <a:gs pos="0">
                  <a:srgbClr val="663300"/>
                </a:gs>
                <a:gs pos="84000">
                  <a:srgbClr val="6C5C44"/>
                </a:gs>
              </a:gsLst>
              <a:lin ang="16200000" scaled="1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800600" y="4953000"/>
              <a:ext cx="914400" cy="228600"/>
            </a:xfrm>
            <a:prstGeom prst="ellipse">
              <a:avLst/>
            </a:prstGeom>
            <a:solidFill>
              <a:srgbClr val="E8E1C2">
                <a:alpha val="80000"/>
              </a:srgb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10200" y="5410200"/>
              <a:ext cx="1295400" cy="228600"/>
            </a:xfrm>
            <a:prstGeom prst="ellipse">
              <a:avLst/>
            </a:prstGeom>
            <a:solidFill>
              <a:srgbClr val="663300">
                <a:alpha val="50000"/>
              </a:srgbClr>
            </a:solidFill>
            <a:ln>
              <a:solidFill>
                <a:srgbClr val="6C5C44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127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29200" y="6019800"/>
              <a:ext cx="304800" cy="304800"/>
            </a:xfrm>
            <a:prstGeom prst="ellipse">
              <a:avLst/>
            </a:prstGeom>
            <a:gradFill>
              <a:gsLst>
                <a:gs pos="0">
                  <a:srgbClr val="6C5C44">
                    <a:alpha val="50000"/>
                  </a:srgbClr>
                </a:gs>
                <a:gs pos="94000">
                  <a:srgbClr val="CCC099">
                    <a:alpha val="5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ln>
              <a:solidFill>
                <a:srgbClr val="6C5C44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127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867400" y="4800600"/>
              <a:ext cx="381000" cy="381000"/>
            </a:xfrm>
            <a:prstGeom prst="ellipse">
              <a:avLst/>
            </a:prstGeom>
            <a:gradFill>
              <a:gsLst>
                <a:gs pos="0">
                  <a:srgbClr val="6C5C44"/>
                </a:gs>
                <a:gs pos="94000">
                  <a:srgbClr val="CCC099"/>
                </a:gs>
              </a:gsLst>
              <a:lin ang="16200000" scaled="0"/>
            </a:gradFill>
            <a:ln w="19050">
              <a:solidFill>
                <a:srgbClr val="CCC099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3200400" y="4895850"/>
              <a:ext cx="2667000" cy="76200"/>
            </a:xfrm>
            <a:prstGeom prst="straightConnector1">
              <a:avLst/>
            </a:prstGeom>
            <a:ln w="15240">
              <a:solidFill>
                <a:srgbClr val="002060"/>
              </a:solidFill>
              <a:prstDash val="lgDashDotDot"/>
              <a:headEnd type="triangl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5183686" y="2543750"/>
            <a:ext cx="1294598" cy="44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Exchanges</a:t>
            </a:r>
          </a:p>
        </p:txBody>
      </p:sp>
    </p:spTree>
    <p:extLst>
      <p:ext uri="{BB962C8B-B14F-4D97-AF65-F5344CB8AC3E}">
        <p14:creationId xmlns:p14="http://schemas.microsoft.com/office/powerpoint/2010/main" val="28630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Self-Organizing 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What </a:t>
            </a:r>
            <a:r>
              <a:rPr lang="en-US" dirty="0" smtClean="0"/>
              <a:t>influence do you have over:</a:t>
            </a:r>
          </a:p>
          <a:p>
            <a:pPr lvl="1"/>
            <a:r>
              <a:rPr lang="en-US" dirty="0" smtClean="0"/>
              <a:t>Containers?</a:t>
            </a:r>
          </a:p>
          <a:p>
            <a:pPr lvl="1"/>
            <a:r>
              <a:rPr lang="en-US" dirty="0" smtClean="0"/>
              <a:t>Differences?</a:t>
            </a:r>
          </a:p>
          <a:p>
            <a:pPr lvl="1"/>
            <a:r>
              <a:rPr lang="en-US" dirty="0" smtClean="0"/>
              <a:t>Exchanges?</a:t>
            </a:r>
          </a:p>
          <a:p>
            <a:r>
              <a:rPr lang="en-US" sz="3600" b="1" dirty="0" smtClean="0"/>
              <a:t>So what </a:t>
            </a:r>
            <a:r>
              <a:rPr lang="en-US" dirty="0" smtClean="0"/>
              <a:t>CDEs does your work influence?</a:t>
            </a:r>
          </a:p>
          <a:p>
            <a:r>
              <a:rPr lang="en-US" sz="3600" b="1" dirty="0" smtClean="0"/>
              <a:t>Now what </a:t>
            </a:r>
            <a:r>
              <a:rPr lang="en-US" dirty="0" smtClean="0"/>
              <a:t>can you do to improve your organization design praxis?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069273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/>
          </a:bodyPr>
          <a:lstStyle/>
          <a:p>
            <a:r>
              <a:rPr lang="en-US" dirty="0" smtClean="0"/>
              <a:t>Self-Organizing 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C, D, E adjust to find…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FIT and Coherence:</a:t>
            </a:r>
          </a:p>
          <a:p>
            <a:r>
              <a:rPr lang="en-US" dirty="0"/>
              <a:t>meaning is shared among agents </a:t>
            </a:r>
            <a:endParaRPr lang="en-US" dirty="0" smtClean="0"/>
          </a:p>
          <a:p>
            <a:r>
              <a:rPr lang="en-US" dirty="0" smtClean="0"/>
              <a:t>internal </a:t>
            </a:r>
            <a:r>
              <a:rPr lang="en-US" dirty="0"/>
              <a:t>tension is reduced </a:t>
            </a:r>
            <a:endParaRPr lang="en-US" dirty="0" smtClean="0"/>
          </a:p>
          <a:p>
            <a:r>
              <a:rPr lang="en-US" dirty="0" smtClean="0"/>
              <a:t>actions </a:t>
            </a:r>
            <a:r>
              <a:rPr lang="en-US" dirty="0"/>
              <a:t>of agents and sub-systems are aligned with system-wide intentionality </a:t>
            </a:r>
            <a:endParaRPr lang="en-US" dirty="0" smtClean="0"/>
          </a:p>
          <a:p>
            <a:r>
              <a:rPr lang="en-US" dirty="0" smtClean="0"/>
              <a:t>patterns </a:t>
            </a:r>
            <a:r>
              <a:rPr lang="en-US" dirty="0"/>
              <a:t>are repeated across scales and in different parts of the system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minimum amount of energy of the system is dissipated through internal interactions </a:t>
            </a:r>
            <a:endParaRPr lang="en-US" dirty="0" smtClean="0"/>
          </a:p>
          <a:p>
            <a:r>
              <a:rPr lang="en-US" dirty="0" smtClean="0"/>
              <a:t>parts </a:t>
            </a:r>
            <a:r>
              <a:rPr lang="en-US" dirty="0"/>
              <a:t>of the system function in complementary ways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Self-Organizing OD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309704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FIT:</a:t>
            </a:r>
            <a:br>
              <a:rPr lang="en-US" dirty="0" smtClean="0"/>
            </a:br>
            <a:r>
              <a:rPr lang="en-US" dirty="0" smtClean="0"/>
              <a:t>Adaptive Action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18750"/>
          <a:stretch/>
        </p:blipFill>
        <p:spPr>
          <a:xfrm>
            <a:off x="609600" y="1905000"/>
            <a:ext cx="3290170" cy="85344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" y="43434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current FIT?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patterns are present?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constrains the patterns?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energizes them?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perspectives are relevant?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. . . 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18750"/>
          <a:stretch/>
        </p:blipFill>
        <p:spPr>
          <a:xfrm>
            <a:off x="609600" y="1905000"/>
            <a:ext cx="3290170" cy="85344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1" b="18414"/>
          <a:stretch/>
        </p:blipFill>
        <p:spPr>
          <a:xfrm>
            <a:off x="3048000" y="3520440"/>
            <a:ext cx="3276600" cy="86868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28600" y="4417844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 what is more FIT?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 what’s working? Not?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 what possible risks? Benefits?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 what’s happening above and below?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 what are options for action?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. . . 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427038"/>
            <a:ext cx="91440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Finding FIT:</a:t>
            </a:r>
            <a:br>
              <a:rPr lang="en-US" dirty="0" smtClean="0"/>
            </a:br>
            <a:r>
              <a:rPr lang="en-US" dirty="0" smtClean="0"/>
              <a:t>Adaptive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18750"/>
          <a:stretch/>
        </p:blipFill>
        <p:spPr>
          <a:xfrm>
            <a:off x="609600" y="1905000"/>
            <a:ext cx="3290170" cy="85344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1" b="18414"/>
          <a:stretch/>
        </p:blipFill>
        <p:spPr>
          <a:xfrm>
            <a:off x="3048000" y="3520440"/>
            <a:ext cx="3276600" cy="86868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1" b="20000"/>
          <a:stretch/>
        </p:blipFill>
        <p:spPr>
          <a:xfrm>
            <a:off x="5257800" y="5181600"/>
            <a:ext cx="3290170" cy="86868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28600" y="4417844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Now what will increase FIT?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Now what will we do?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Now what have we learned?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Now what to communicate?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Now what to look for next?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. . . 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0" y="427038"/>
            <a:ext cx="91440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Finding FIT:</a:t>
            </a:r>
            <a:br>
              <a:rPr lang="en-US" dirty="0" smtClean="0"/>
            </a:br>
            <a:r>
              <a:rPr lang="en-US" dirty="0" smtClean="0"/>
              <a:t>Adaptive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rved Up Arrow 10"/>
          <p:cNvSpPr/>
          <p:nvPr/>
        </p:nvSpPr>
        <p:spPr>
          <a:xfrm rot="14073419">
            <a:off x="3697329" y="2380919"/>
            <a:ext cx="4858593" cy="1589844"/>
          </a:xfrm>
          <a:prstGeom prst="curvedUpArrow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18750"/>
          <a:stretch/>
        </p:blipFill>
        <p:spPr>
          <a:xfrm>
            <a:off x="609600" y="1905000"/>
            <a:ext cx="3290170" cy="85344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1" b="18414"/>
          <a:stretch/>
        </p:blipFill>
        <p:spPr>
          <a:xfrm>
            <a:off x="3048000" y="3520440"/>
            <a:ext cx="3276600" cy="86868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1" b="20000"/>
          <a:stretch/>
        </p:blipFill>
        <p:spPr>
          <a:xfrm>
            <a:off x="5257800" y="5181600"/>
            <a:ext cx="3290170" cy="86868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28600" y="4646444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Next what do we expect?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Next what questions?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Next what partners?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Next what opportunities?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. . . 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0" y="427038"/>
            <a:ext cx="91440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Finding FIT:</a:t>
            </a:r>
            <a:br>
              <a:rPr lang="en-US" dirty="0" smtClean="0"/>
            </a:br>
            <a:r>
              <a:rPr lang="en-US" dirty="0" smtClean="0"/>
              <a:t>Adaptive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Self-Organizing 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What </a:t>
            </a:r>
            <a:r>
              <a:rPr lang="en-US" dirty="0" smtClean="0"/>
              <a:t>skills, insights, models, methods, attitudes do you have to support Adaptive Action?</a:t>
            </a:r>
          </a:p>
          <a:p>
            <a:r>
              <a:rPr lang="en-US" sz="3600" b="1" dirty="0" smtClean="0"/>
              <a:t>So what </a:t>
            </a:r>
            <a:r>
              <a:rPr lang="en-US" dirty="0" smtClean="0"/>
              <a:t>is working or not working for you?</a:t>
            </a:r>
          </a:p>
          <a:p>
            <a:r>
              <a:rPr lang="en-US" sz="3600" b="1" dirty="0" smtClean="0"/>
              <a:t>Now what </a:t>
            </a:r>
            <a:r>
              <a:rPr lang="en-US" dirty="0" smtClean="0"/>
              <a:t>can you do to improve your organization design praxis?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t"/>
            <a:r>
              <a:rPr lang="en-US" b="1" dirty="0"/>
              <a:t>Congress</a:t>
            </a:r>
            <a:endParaRPr lang="en-US" dirty="0"/>
          </a:p>
          <a:p>
            <a:pPr fontAlgn="t"/>
            <a:r>
              <a:rPr lang="en-US" b="1" dirty="0"/>
              <a:t>School</a:t>
            </a:r>
            <a:endParaRPr lang="en-US" dirty="0"/>
          </a:p>
          <a:p>
            <a:pPr fontAlgn="t"/>
            <a:r>
              <a:rPr lang="en-US" b="1" dirty="0"/>
              <a:t>Hospital</a:t>
            </a:r>
            <a:endParaRPr lang="en-US" dirty="0"/>
          </a:p>
          <a:p>
            <a:pPr fontAlgn="t"/>
            <a:r>
              <a:rPr lang="en-US" b="1" dirty="0"/>
              <a:t>NGO</a:t>
            </a:r>
            <a:endParaRPr lang="en-US" dirty="0"/>
          </a:p>
          <a:p>
            <a:pPr fontAlgn="t"/>
            <a:r>
              <a:rPr lang="en-US" b="1" dirty="0"/>
              <a:t>Bank</a:t>
            </a:r>
            <a:endParaRPr lang="en-US" dirty="0"/>
          </a:p>
          <a:p>
            <a:pPr fontAlgn="t"/>
            <a:r>
              <a:rPr lang="en-US" b="1" dirty="0"/>
              <a:t>Restaurant</a:t>
            </a:r>
            <a:endParaRPr lang="en-US" dirty="0"/>
          </a:p>
          <a:p>
            <a:pPr fontAlgn="t"/>
            <a:r>
              <a:rPr lang="en-US" b="1" dirty="0"/>
              <a:t>Manufacturing</a:t>
            </a:r>
            <a:endParaRPr lang="en-US" dirty="0"/>
          </a:p>
          <a:p>
            <a:pPr fontAlgn="t"/>
            <a:r>
              <a:rPr lang="en-US" b="1" dirty="0"/>
              <a:t>Importing</a:t>
            </a:r>
            <a:endParaRPr lang="en-US" dirty="0"/>
          </a:p>
          <a:p>
            <a:pPr fontAlgn="t"/>
            <a:r>
              <a:rPr lang="en-US" b="1" dirty="0"/>
              <a:t>Information technology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4572000" y="685800"/>
            <a:ext cx="4572000" cy="6172200"/>
          </a:xfrm>
          <a:prstGeom prst="rect">
            <a:avLst/>
          </a:prstGeom>
          <a:solidFill>
            <a:srgbClr val="002060"/>
          </a:solidFill>
          <a:effectLst>
            <a:softEdge rad="6350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Estrangelo Edessa" pitchFamily="66" charset="0"/>
              <a:buChar char="»"/>
              <a:defRPr sz="3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Estrangelo Edessa" pitchFamily="66" charset="0"/>
              <a:buChar char="»"/>
              <a:defRPr sz="28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Estrangelo Edessa" pitchFamily="66" charset="0"/>
              <a:buChar char="»"/>
              <a:defRPr sz="24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Estrangelo Edessa" pitchFamily="66" charset="0"/>
              <a:buChar char="»"/>
              <a:defRPr sz="2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Estrangelo Edessa" pitchFamily="66" charset="0"/>
              <a:buChar char="»"/>
              <a:defRPr sz="2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What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are current patterns?</a:t>
            </a:r>
          </a:p>
          <a:p>
            <a:pPr marL="0" indent="0" algn="ctr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So what </a:t>
            </a:r>
            <a:r>
              <a:rPr lang="en-US" sz="2800" dirty="0" smtClean="0">
                <a:solidFill>
                  <a:schemeClr val="bg1"/>
                </a:solidFill>
              </a:rPr>
              <a:t>is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fit to purpose?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Now what </a:t>
            </a:r>
            <a:r>
              <a:rPr lang="en-US" sz="2800" dirty="0" smtClean="0">
                <a:solidFill>
                  <a:schemeClr val="bg1"/>
                </a:solidFill>
              </a:rPr>
              <a:t>could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you recommend?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7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Self-Organizing OD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89552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1900" dirty="0" err="1"/>
              <a:t>Eoyang</a:t>
            </a:r>
            <a:r>
              <a:rPr lang="en-US" sz="1900" dirty="0"/>
              <a:t>, G. "Toward a Computational Model of Complex Human Systems Dynamics." In </a:t>
            </a:r>
            <a:r>
              <a:rPr lang="en-US" sz="1900" i="1" dirty="0"/>
              <a:t>How Nature Works: Complexity in Interdisciplinary Research and Applications</a:t>
            </a:r>
            <a:r>
              <a:rPr lang="en-US" sz="1900" dirty="0"/>
              <a:t>. Heidelberg: Springer, 2014. </a:t>
            </a:r>
          </a:p>
          <a:p>
            <a:pPr>
              <a:lnSpc>
                <a:spcPct val="150000"/>
              </a:lnSpc>
            </a:pPr>
            <a:r>
              <a:rPr lang="en-US" sz="1900" dirty="0" err="1" smtClean="0"/>
              <a:t>Eoyang</a:t>
            </a:r>
            <a:r>
              <a:rPr lang="en-US" sz="1900" dirty="0" smtClean="0"/>
              <a:t>, G. &amp; R. Holladay. </a:t>
            </a:r>
            <a:r>
              <a:rPr lang="en-US" sz="1900" i="1" dirty="0" smtClean="0"/>
              <a:t>Adaptive Action: Leveraging uncertainty in your organization</a:t>
            </a:r>
            <a:r>
              <a:rPr lang="en-US" sz="1900" dirty="0" smtClean="0"/>
              <a:t>. San Francisco: Stanford University Press, 2013. </a:t>
            </a:r>
          </a:p>
          <a:p>
            <a:pPr>
              <a:lnSpc>
                <a:spcPct val="150000"/>
              </a:lnSpc>
            </a:pPr>
            <a:r>
              <a:rPr lang="en-US" sz="1900" dirty="0" err="1" smtClean="0"/>
              <a:t>Eoyang</a:t>
            </a:r>
            <a:r>
              <a:rPr lang="en-US" sz="1900" dirty="0" smtClean="0"/>
              <a:t>, G. </a:t>
            </a:r>
            <a:r>
              <a:rPr lang="en-US" sz="1900" i="1" dirty="0" smtClean="0"/>
              <a:t>Conditions for self-organizing in human systems</a:t>
            </a:r>
            <a:r>
              <a:rPr lang="en-US" sz="1900" dirty="0" smtClean="0"/>
              <a:t>. Unpublished doctoral dissertation The Union Institute and University, 2001.</a:t>
            </a:r>
          </a:p>
          <a:p>
            <a:pPr>
              <a:lnSpc>
                <a:spcPct val="150000"/>
              </a:lnSpc>
            </a:pPr>
            <a:r>
              <a:rPr lang="en-US" sz="1900" dirty="0" smtClean="0"/>
              <a:t>Olson, E. &amp; G. </a:t>
            </a:r>
            <a:r>
              <a:rPr lang="en-US" sz="1900" dirty="0" err="1" smtClean="0"/>
              <a:t>Eoyang</a:t>
            </a:r>
            <a:r>
              <a:rPr lang="en-US" sz="1900" dirty="0" smtClean="0"/>
              <a:t>. </a:t>
            </a:r>
            <a:r>
              <a:rPr lang="en-US" sz="1900" i="1" dirty="0" smtClean="0"/>
              <a:t>Facilitating Organization Change: Lessons from Complexity Science</a:t>
            </a:r>
            <a:r>
              <a:rPr lang="en-US" sz="1900" dirty="0" smtClean="0"/>
              <a:t>. </a:t>
            </a:r>
            <a:r>
              <a:rPr lang="en-US" sz="1900" dirty="0" err="1" smtClean="0"/>
              <a:t>Jossey</a:t>
            </a:r>
            <a:r>
              <a:rPr lang="en-US" sz="1900" dirty="0" smtClean="0"/>
              <a:t>-Bass/Pfeiffer, 2001. </a:t>
            </a:r>
          </a:p>
          <a:p>
            <a:pPr>
              <a:lnSpc>
                <a:spcPct val="150000"/>
              </a:lnSpc>
            </a:pPr>
            <a:r>
              <a:rPr lang="en-US" sz="1900" dirty="0" smtClean="0"/>
              <a:t>On the web:</a:t>
            </a:r>
          </a:p>
          <a:p>
            <a:pPr lvl="1">
              <a:lnSpc>
                <a:spcPct val="150000"/>
              </a:lnSpc>
            </a:pPr>
            <a:r>
              <a:rPr lang="en-US" sz="1700" dirty="0" smtClean="0"/>
              <a:t>hsdinstitute.org</a:t>
            </a:r>
          </a:p>
          <a:p>
            <a:pPr lvl="1">
              <a:lnSpc>
                <a:spcPct val="150000"/>
              </a:lnSpc>
            </a:pPr>
            <a:r>
              <a:rPr lang="en-US" sz="1700" dirty="0" smtClean="0"/>
              <a:t>adaptiveaction.org</a:t>
            </a:r>
          </a:p>
          <a:p>
            <a:pPr lvl="1">
              <a:lnSpc>
                <a:spcPct val="150000"/>
              </a:lnSpc>
            </a:pPr>
            <a:r>
              <a:rPr lang="en-US" sz="1700" dirty="0"/>
              <a:t>w</a:t>
            </a:r>
            <a:r>
              <a:rPr lang="en-US" sz="1700" dirty="0" smtClean="0"/>
              <a:t>iki.hsdinstitute.org 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39085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427038"/>
            <a:ext cx="91440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Self-Organizing 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Human Systems Dynamics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8872363"/>
              </p:ext>
            </p:extLst>
          </p:nvPr>
        </p:nvGraphicFramePr>
        <p:xfrm>
          <a:off x="0" y="1066800"/>
          <a:ext cx="9485992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21"/>
          <p:cNvSpPr txBox="1"/>
          <p:nvPr/>
        </p:nvSpPr>
        <p:spPr>
          <a:xfrm>
            <a:off x="3354614" y="1825171"/>
            <a:ext cx="2667000" cy="381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206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Worldview</a:t>
            </a:r>
            <a:endParaRPr lang="en-US" sz="1000" dirty="0">
              <a:solidFill>
                <a:srgbClr val="00206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6" name="Text Box 24"/>
          <p:cNvSpPr txBox="1"/>
          <p:nvPr/>
        </p:nvSpPr>
        <p:spPr>
          <a:xfrm>
            <a:off x="1897743" y="4633052"/>
            <a:ext cx="2049689" cy="77832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206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Theory of </a:t>
            </a:r>
            <a:r>
              <a:rPr lang="en-US" sz="1800" b="1" dirty="0" smtClean="0">
                <a:solidFill>
                  <a:srgbClr val="00206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US" sz="1800" b="1" dirty="0" smtClean="0">
                <a:solidFill>
                  <a:srgbClr val="00206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</a:br>
            <a:r>
              <a:rPr lang="en-US" sz="1800" b="1" dirty="0" smtClean="0">
                <a:solidFill>
                  <a:srgbClr val="00206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Change</a:t>
            </a:r>
            <a:endParaRPr lang="en-US" sz="1000" dirty="0">
              <a:solidFill>
                <a:srgbClr val="00206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Text Box 25"/>
          <p:cNvSpPr txBox="1"/>
          <p:nvPr/>
        </p:nvSpPr>
        <p:spPr>
          <a:xfrm>
            <a:off x="5867400" y="4781188"/>
            <a:ext cx="1009650" cy="39614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Inquiry</a:t>
            </a:r>
            <a:endParaRPr lang="en-US" sz="1000" dirty="0">
              <a:solidFill>
                <a:srgbClr val="00206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3684361" y="3566252"/>
            <a:ext cx="2110468" cy="1066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FFFFFF"/>
                </a:solidFill>
                <a:effectLst/>
                <a:ea typeface="Calibri"/>
                <a:cs typeface="Times New Roman"/>
              </a:rPr>
              <a:t>HSD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FF"/>
                </a:solidFill>
                <a:ea typeface="Calibri"/>
                <a:cs typeface="Times New Roman"/>
              </a:rPr>
              <a:t>Adaptive Action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/>
                <a:ea typeface="Calibri"/>
                <a:cs typeface="Times New Roman"/>
              </a:rPr>
              <a:t>Models &amp; Methods</a:t>
            </a:r>
            <a:endParaRPr lang="en-US" sz="1600" dirty="0">
              <a:effectLst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our patterns?</a:t>
            </a:r>
            <a:endParaRPr lang="en-US" dirty="0"/>
          </a:p>
        </p:txBody>
      </p:sp>
      <p:sp>
        <p:nvSpPr>
          <p:cNvPr id="9" name="Half Frame 8"/>
          <p:cNvSpPr/>
          <p:nvPr/>
        </p:nvSpPr>
        <p:spPr>
          <a:xfrm>
            <a:off x="4595610" y="1524000"/>
            <a:ext cx="3962400" cy="4724400"/>
          </a:xfrm>
          <a:prstGeom prst="halfFrame">
            <a:avLst>
              <a:gd name="adj1" fmla="val 12408"/>
              <a:gd name="adj2" fmla="val 6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CC0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Half Frame 9"/>
          <p:cNvSpPr/>
          <p:nvPr/>
        </p:nvSpPr>
        <p:spPr>
          <a:xfrm flipH="1">
            <a:off x="597795" y="1524000"/>
            <a:ext cx="3962400" cy="4724400"/>
          </a:xfrm>
          <a:prstGeom prst="halfFrame">
            <a:avLst>
              <a:gd name="adj1" fmla="val 12408"/>
              <a:gd name="adj2" fmla="val 6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CC0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0941" y="1538966"/>
            <a:ext cx="293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Same</a:t>
            </a:r>
            <a:endParaRPr lang="en-US" sz="28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7445" y="1539704"/>
            <a:ext cx="293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Different</a:t>
            </a:r>
            <a:endParaRPr lang="en-US" sz="28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00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253340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/>
          </a:bodyPr>
          <a:lstStyle/>
          <a:p>
            <a:r>
              <a:rPr lang="en-US" dirty="0"/>
              <a:t>Self-Organizing OD</a:t>
            </a:r>
          </a:p>
        </p:txBody>
      </p:sp>
    </p:spTree>
    <p:extLst>
      <p:ext uri="{BB962C8B-B14F-4D97-AF65-F5344CB8AC3E}">
        <p14:creationId xmlns:p14="http://schemas.microsoft.com/office/powerpoint/2010/main" val="3594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collection of individual agents who have the freedom to act in unpredictable ways, and whose actions are interconnected such that they produce system-wide patterns.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 Adaptive System </a:t>
            </a:r>
            <a:br>
              <a:rPr lang="en-US" dirty="0" smtClean="0"/>
            </a:br>
            <a:r>
              <a:rPr lang="en-US" dirty="0" smtClean="0"/>
              <a:t>Self-Organizing System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rot="16200000" flipV="1">
            <a:off x="3086100" y="5295900"/>
            <a:ext cx="381000" cy="304800"/>
          </a:xfrm>
          <a:prstGeom prst="straightConnector1">
            <a:avLst/>
          </a:prstGeom>
          <a:ln w="15240">
            <a:solidFill>
              <a:srgbClr val="663300"/>
            </a:solidFill>
            <a:headEnd type="non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2590800" y="5257800"/>
            <a:ext cx="228600" cy="76200"/>
          </a:xfrm>
          <a:prstGeom prst="straightConnector1">
            <a:avLst/>
          </a:prstGeom>
          <a:ln w="15240">
            <a:solidFill>
              <a:srgbClr val="663300"/>
            </a:solidFill>
            <a:headEnd type="non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657600" y="5943600"/>
            <a:ext cx="1295400" cy="228600"/>
          </a:xfrm>
          <a:prstGeom prst="straightConnector1">
            <a:avLst/>
          </a:prstGeom>
          <a:ln w="15240">
            <a:solidFill>
              <a:srgbClr val="663300"/>
            </a:solidFill>
            <a:prstDash val="lgDash"/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562600" y="5181600"/>
            <a:ext cx="304800" cy="228600"/>
          </a:xfrm>
          <a:prstGeom prst="straightConnector1">
            <a:avLst/>
          </a:prstGeom>
          <a:ln w="15240">
            <a:solidFill>
              <a:srgbClr val="663300"/>
            </a:solidFill>
            <a:prstDash val="sysDot"/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67075" y="5086350"/>
            <a:ext cx="609600" cy="228600"/>
          </a:xfrm>
          <a:prstGeom prst="straightConnector1">
            <a:avLst/>
          </a:prstGeom>
          <a:ln w="15240" cmpd="sng">
            <a:solidFill>
              <a:srgbClr val="663300"/>
            </a:solidFill>
            <a:prstDash val="sysDash"/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95800" y="5486400"/>
            <a:ext cx="914400" cy="76200"/>
          </a:xfrm>
          <a:prstGeom prst="straightConnector1">
            <a:avLst/>
          </a:prstGeom>
          <a:ln w="15240">
            <a:solidFill>
              <a:srgbClr val="663300"/>
            </a:solidFill>
            <a:prstDash val="lgDashDot"/>
            <a:headEnd type="non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4800600" y="5591175"/>
            <a:ext cx="762000" cy="1588"/>
          </a:xfrm>
          <a:prstGeom prst="straightConnector1">
            <a:avLst/>
          </a:prstGeom>
          <a:ln w="15240">
            <a:solidFill>
              <a:srgbClr val="663300"/>
            </a:solidFill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334000" y="5638800"/>
            <a:ext cx="609600" cy="457200"/>
          </a:xfrm>
          <a:prstGeom prst="straightConnector1">
            <a:avLst/>
          </a:prstGeom>
          <a:ln w="15240">
            <a:solidFill>
              <a:srgbClr val="663300"/>
            </a:solidFill>
            <a:prstDash val="dash"/>
            <a:headEnd type="non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95800" y="5105400"/>
            <a:ext cx="304800" cy="266700"/>
          </a:xfrm>
          <a:prstGeom prst="straightConnector1">
            <a:avLst/>
          </a:prstGeom>
          <a:ln w="15240">
            <a:solidFill>
              <a:srgbClr val="663300"/>
            </a:solidFill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0" idx="4"/>
            <a:endCxn id="36" idx="0"/>
          </p:cNvCxnSpPr>
          <p:nvPr/>
        </p:nvCxnSpPr>
        <p:spPr>
          <a:xfrm rot="5400000">
            <a:off x="5943600" y="5295900"/>
            <a:ext cx="228600" cy="1588"/>
          </a:xfrm>
          <a:prstGeom prst="straightConnector1">
            <a:avLst/>
          </a:prstGeom>
          <a:ln w="15240">
            <a:solidFill>
              <a:srgbClr val="663300"/>
            </a:solidFill>
            <a:headEnd type="non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4419600" y="5638800"/>
            <a:ext cx="609600" cy="457200"/>
          </a:xfrm>
          <a:prstGeom prst="straightConnector1">
            <a:avLst/>
          </a:prstGeom>
          <a:ln w="15240">
            <a:solidFill>
              <a:srgbClr val="663300"/>
            </a:solidFill>
            <a:prstDash val="lgDashDotDot"/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743200" y="5486400"/>
            <a:ext cx="1066800" cy="1588"/>
          </a:xfrm>
          <a:prstGeom prst="straightConnector1">
            <a:avLst/>
          </a:prstGeom>
          <a:ln w="15240" cap="flat">
            <a:solidFill>
              <a:srgbClr val="663300"/>
            </a:solidFill>
            <a:prstDash val="sysDot"/>
            <a:round/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>
          <a:xfrm>
            <a:off x="5638800" y="5791200"/>
            <a:ext cx="2819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Agents interact</a:t>
            </a:r>
          </a:p>
        </p:txBody>
      </p:sp>
      <p:sp>
        <p:nvSpPr>
          <p:cNvPr id="29" name="Oval 28"/>
          <p:cNvSpPr/>
          <p:nvPr/>
        </p:nvSpPr>
        <p:spPr>
          <a:xfrm>
            <a:off x="2514600" y="5410200"/>
            <a:ext cx="228600" cy="228600"/>
          </a:xfrm>
          <a:prstGeom prst="ellipse">
            <a:avLst/>
          </a:prstGeom>
          <a:solidFill>
            <a:srgbClr val="E8E1C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43200" y="4953000"/>
            <a:ext cx="533400" cy="304800"/>
          </a:xfrm>
          <a:prstGeom prst="ellipse">
            <a:avLst/>
          </a:prstGeom>
          <a:solidFill>
            <a:srgbClr val="663300">
              <a:alpha val="65000"/>
            </a:srgbClr>
          </a:solidFill>
          <a:ln w="12700">
            <a:solidFill>
              <a:srgbClr val="6C5C44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352800" y="5638800"/>
            <a:ext cx="304800" cy="457200"/>
          </a:xfrm>
          <a:prstGeom prst="ellipse">
            <a:avLst/>
          </a:prstGeom>
          <a:gradFill>
            <a:gsLst>
              <a:gs pos="0">
                <a:srgbClr val="6C5C44"/>
              </a:gs>
              <a:gs pos="94000">
                <a:srgbClr val="CCC099"/>
              </a:gs>
            </a:gsLst>
            <a:lin ang="16200000" scaled="0"/>
          </a:gradFill>
          <a:ln w="25400">
            <a:solidFill>
              <a:srgbClr val="CCC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810000" y="5257800"/>
            <a:ext cx="685800" cy="457200"/>
          </a:xfrm>
          <a:prstGeom prst="ellipse">
            <a:avLst/>
          </a:prstGeom>
          <a:gradFill>
            <a:gsLst>
              <a:gs pos="0">
                <a:srgbClr val="663300"/>
              </a:gs>
              <a:gs pos="84000">
                <a:srgbClr val="6C5C44"/>
              </a:gs>
            </a:gsLst>
            <a:lin ang="162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00600" y="4953000"/>
            <a:ext cx="914400" cy="228600"/>
          </a:xfrm>
          <a:prstGeom prst="ellipse">
            <a:avLst/>
          </a:prstGeom>
          <a:solidFill>
            <a:srgbClr val="E8E1C2">
              <a:alpha val="80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10200" y="5410200"/>
            <a:ext cx="1295400" cy="228600"/>
          </a:xfrm>
          <a:prstGeom prst="ellipse">
            <a:avLst/>
          </a:prstGeom>
          <a:solidFill>
            <a:srgbClr val="663300">
              <a:alpha val="50000"/>
            </a:srgbClr>
          </a:solidFill>
          <a:ln>
            <a:solidFill>
              <a:srgbClr val="6C5C44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029200" y="6019800"/>
            <a:ext cx="304800" cy="304800"/>
          </a:xfrm>
          <a:prstGeom prst="ellipse">
            <a:avLst/>
          </a:prstGeom>
          <a:gradFill>
            <a:gsLst>
              <a:gs pos="0">
                <a:srgbClr val="6C5C44">
                  <a:alpha val="50000"/>
                </a:srgbClr>
              </a:gs>
              <a:gs pos="94000">
                <a:srgbClr val="CCC099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solidFill>
              <a:srgbClr val="6C5C44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67400" y="4800600"/>
            <a:ext cx="381000" cy="381000"/>
          </a:xfrm>
          <a:prstGeom prst="ellipse">
            <a:avLst/>
          </a:prstGeom>
          <a:gradFill>
            <a:gsLst>
              <a:gs pos="0">
                <a:srgbClr val="6C5C44"/>
              </a:gs>
              <a:gs pos="94000">
                <a:srgbClr val="CCC099"/>
              </a:gs>
            </a:gsLst>
            <a:lin ang="16200000" scaled="0"/>
          </a:gradFill>
          <a:ln w="19050">
            <a:solidFill>
              <a:srgbClr val="CCC0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3200400" y="4895850"/>
            <a:ext cx="2667000" cy="76200"/>
          </a:xfrm>
          <a:prstGeom prst="straightConnector1">
            <a:avLst/>
          </a:prstGeom>
          <a:ln w="15240">
            <a:solidFill>
              <a:srgbClr val="663300"/>
            </a:solidFill>
            <a:prstDash val="lgDashDotDot"/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96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 Adaptive System </a:t>
            </a:r>
            <a:br>
              <a:rPr lang="en-US" dirty="0" smtClean="0"/>
            </a:br>
            <a:r>
              <a:rPr lang="en-US" dirty="0" smtClean="0"/>
              <a:t>Self-Organizing System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3475" y="1320084"/>
            <a:ext cx="4038600" cy="4394916"/>
            <a:chOff x="153475" y="1320084"/>
            <a:chExt cx="4038600" cy="4394916"/>
          </a:xfrm>
        </p:grpSpPr>
        <p:sp>
          <p:nvSpPr>
            <p:cNvPr id="41" name="Curved Right Arrow 40"/>
            <p:cNvSpPr/>
            <p:nvPr/>
          </p:nvSpPr>
          <p:spPr>
            <a:xfrm>
              <a:off x="990600" y="3048000"/>
              <a:ext cx="1219200" cy="2667000"/>
            </a:xfrm>
            <a:prstGeom prst="curvedRightArrow">
              <a:avLst/>
            </a:prstGeom>
            <a:solidFill>
              <a:srgbClr val="E8E1C2"/>
            </a:solidFill>
            <a:ln>
              <a:solidFill>
                <a:srgbClr val="CCC099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153475" y="1320084"/>
              <a:ext cx="4038600" cy="1752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Those system-wide patterns,</a:t>
              </a:r>
              <a:r>
                <a:rPr kumimoji="0" lang="en-US" sz="2400" b="0" i="1" u="none" strike="noStrike" kern="1200" cap="none" spc="0" normalizeH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 in turn, influence the behaviors of the agents</a:t>
              </a:r>
              <a:endPara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14600" y="4800600"/>
            <a:ext cx="6172200" cy="1676400"/>
            <a:chOff x="2514600" y="4800600"/>
            <a:chExt cx="6172200" cy="1676400"/>
          </a:xfrm>
        </p:grpSpPr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5638800" y="5791200"/>
              <a:ext cx="30480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Agents interact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16200000" flipV="1">
              <a:off x="3086100" y="5295900"/>
              <a:ext cx="381000" cy="304800"/>
            </a:xfrm>
            <a:prstGeom prst="straightConnector1">
              <a:avLst/>
            </a:prstGeom>
            <a:ln w="15240">
              <a:solidFill>
                <a:srgbClr val="663300"/>
              </a:solidFill>
              <a:headEnd type="non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2590800" y="5257800"/>
              <a:ext cx="228600" cy="76200"/>
            </a:xfrm>
            <a:prstGeom prst="straightConnector1">
              <a:avLst/>
            </a:prstGeom>
            <a:ln w="15240">
              <a:solidFill>
                <a:srgbClr val="663300"/>
              </a:solidFill>
              <a:headEnd type="non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657600" y="5943600"/>
              <a:ext cx="1295400" cy="228600"/>
            </a:xfrm>
            <a:prstGeom prst="straightConnector1">
              <a:avLst/>
            </a:prstGeom>
            <a:ln w="15240">
              <a:solidFill>
                <a:srgbClr val="663300"/>
              </a:solidFill>
              <a:prstDash val="lgDash"/>
              <a:headEnd type="triangl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562600" y="5181600"/>
              <a:ext cx="304800" cy="228600"/>
            </a:xfrm>
            <a:prstGeom prst="straightConnector1">
              <a:avLst/>
            </a:prstGeom>
            <a:ln w="15240">
              <a:solidFill>
                <a:srgbClr val="663300"/>
              </a:solidFill>
              <a:prstDash val="sysDot"/>
              <a:headEnd type="triangl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3267075" y="5086350"/>
              <a:ext cx="609600" cy="228600"/>
            </a:xfrm>
            <a:prstGeom prst="straightConnector1">
              <a:avLst/>
            </a:prstGeom>
            <a:ln w="15240" cmpd="sng">
              <a:solidFill>
                <a:srgbClr val="663300"/>
              </a:solidFill>
              <a:prstDash val="sysDash"/>
              <a:headEnd type="triangl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4495800" y="5486400"/>
              <a:ext cx="914400" cy="76200"/>
            </a:xfrm>
            <a:prstGeom prst="straightConnector1">
              <a:avLst/>
            </a:prstGeom>
            <a:ln w="15240">
              <a:solidFill>
                <a:srgbClr val="663300"/>
              </a:solidFill>
              <a:prstDash val="lgDashDot"/>
              <a:headEnd type="non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4800600" y="5591175"/>
              <a:ext cx="762000" cy="1588"/>
            </a:xfrm>
            <a:prstGeom prst="straightConnector1">
              <a:avLst/>
            </a:prstGeom>
            <a:ln w="15240">
              <a:solidFill>
                <a:srgbClr val="663300"/>
              </a:solidFill>
              <a:headEnd type="triangl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5334000" y="5638800"/>
              <a:ext cx="609600" cy="457200"/>
            </a:xfrm>
            <a:prstGeom prst="straightConnector1">
              <a:avLst/>
            </a:prstGeom>
            <a:ln w="15240">
              <a:solidFill>
                <a:srgbClr val="663300"/>
              </a:solidFill>
              <a:prstDash val="dash"/>
              <a:headEnd type="non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495800" y="5105400"/>
              <a:ext cx="304800" cy="266700"/>
            </a:xfrm>
            <a:prstGeom prst="straightConnector1">
              <a:avLst/>
            </a:prstGeom>
            <a:ln w="15240">
              <a:solidFill>
                <a:srgbClr val="663300"/>
              </a:solidFill>
              <a:headEnd type="triangl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71" idx="4"/>
              <a:endCxn id="69" idx="0"/>
            </p:cNvCxnSpPr>
            <p:nvPr/>
          </p:nvCxnSpPr>
          <p:spPr>
            <a:xfrm rot="5400000">
              <a:off x="5943600" y="5295900"/>
              <a:ext cx="228600" cy="1588"/>
            </a:xfrm>
            <a:prstGeom prst="straightConnector1">
              <a:avLst/>
            </a:prstGeom>
            <a:ln w="15240">
              <a:solidFill>
                <a:srgbClr val="663300"/>
              </a:solidFill>
              <a:headEnd type="non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0800000">
              <a:off x="4419600" y="5638800"/>
              <a:ext cx="609600" cy="457200"/>
            </a:xfrm>
            <a:prstGeom prst="straightConnector1">
              <a:avLst/>
            </a:prstGeom>
            <a:ln w="15240">
              <a:solidFill>
                <a:srgbClr val="663300"/>
              </a:solidFill>
              <a:prstDash val="lgDashDotDot"/>
              <a:headEnd type="triangl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2743200" y="5486400"/>
              <a:ext cx="1066800" cy="1588"/>
            </a:xfrm>
            <a:prstGeom prst="straightConnector1">
              <a:avLst/>
            </a:prstGeom>
            <a:ln w="15240" cap="flat">
              <a:solidFill>
                <a:srgbClr val="663300"/>
              </a:solidFill>
              <a:prstDash val="sysDot"/>
              <a:round/>
              <a:headEnd type="triangl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2514600" y="5410200"/>
              <a:ext cx="228600" cy="228600"/>
            </a:xfrm>
            <a:prstGeom prst="ellipse">
              <a:avLst/>
            </a:prstGeom>
            <a:solidFill>
              <a:srgbClr val="E8E1C2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743200" y="4953000"/>
              <a:ext cx="533400" cy="304800"/>
            </a:xfrm>
            <a:prstGeom prst="ellipse">
              <a:avLst/>
            </a:prstGeom>
            <a:solidFill>
              <a:srgbClr val="663300">
                <a:alpha val="65000"/>
              </a:srgbClr>
            </a:solidFill>
            <a:ln w="12700">
              <a:solidFill>
                <a:srgbClr val="6C5C44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127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352800" y="5638800"/>
              <a:ext cx="304800" cy="457200"/>
            </a:xfrm>
            <a:prstGeom prst="ellipse">
              <a:avLst/>
            </a:prstGeom>
            <a:gradFill>
              <a:gsLst>
                <a:gs pos="0">
                  <a:srgbClr val="6C5C44"/>
                </a:gs>
                <a:gs pos="94000">
                  <a:srgbClr val="CCC099"/>
                </a:gs>
              </a:gsLst>
              <a:lin ang="16200000" scaled="0"/>
            </a:gradFill>
            <a:ln w="25400">
              <a:solidFill>
                <a:srgbClr val="CCC099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381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810000" y="5257800"/>
              <a:ext cx="685800" cy="457200"/>
            </a:xfrm>
            <a:prstGeom prst="ellipse">
              <a:avLst/>
            </a:prstGeom>
            <a:gradFill>
              <a:gsLst>
                <a:gs pos="0">
                  <a:srgbClr val="663300"/>
                </a:gs>
                <a:gs pos="84000">
                  <a:srgbClr val="6C5C44"/>
                </a:gs>
              </a:gsLst>
              <a:lin ang="16200000" scaled="1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800600" y="4953000"/>
              <a:ext cx="914400" cy="228600"/>
            </a:xfrm>
            <a:prstGeom prst="ellipse">
              <a:avLst/>
            </a:prstGeom>
            <a:solidFill>
              <a:srgbClr val="E8E1C2">
                <a:alpha val="80000"/>
              </a:srgb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410200" y="5410200"/>
              <a:ext cx="1295400" cy="228600"/>
            </a:xfrm>
            <a:prstGeom prst="ellipse">
              <a:avLst/>
            </a:prstGeom>
            <a:solidFill>
              <a:srgbClr val="663300">
                <a:alpha val="50000"/>
              </a:srgbClr>
            </a:solidFill>
            <a:ln>
              <a:solidFill>
                <a:srgbClr val="6C5C44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127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029200" y="6019800"/>
              <a:ext cx="304800" cy="304800"/>
            </a:xfrm>
            <a:prstGeom prst="ellipse">
              <a:avLst/>
            </a:prstGeom>
            <a:gradFill>
              <a:gsLst>
                <a:gs pos="0">
                  <a:srgbClr val="6C5C44">
                    <a:alpha val="50000"/>
                  </a:srgbClr>
                </a:gs>
                <a:gs pos="94000">
                  <a:srgbClr val="CCC099">
                    <a:alpha val="5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</a:gradFill>
            <a:ln>
              <a:solidFill>
                <a:srgbClr val="6C5C44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127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867400" y="4800600"/>
              <a:ext cx="381000" cy="381000"/>
            </a:xfrm>
            <a:prstGeom prst="ellipse">
              <a:avLst/>
            </a:prstGeom>
            <a:gradFill>
              <a:gsLst>
                <a:gs pos="0">
                  <a:srgbClr val="6C5C44"/>
                </a:gs>
                <a:gs pos="94000">
                  <a:srgbClr val="CCC099"/>
                </a:gs>
              </a:gsLst>
              <a:lin ang="16200000" scaled="0"/>
            </a:gradFill>
            <a:ln w="19050">
              <a:solidFill>
                <a:srgbClr val="CCC099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3200400" y="4895850"/>
              <a:ext cx="2667000" cy="76200"/>
            </a:xfrm>
            <a:prstGeom prst="straightConnector1">
              <a:avLst/>
            </a:prstGeom>
            <a:ln w="15240">
              <a:solidFill>
                <a:srgbClr val="663300"/>
              </a:solidFill>
              <a:prstDash val="lgDashDotDot"/>
              <a:headEnd type="triangle" w="lg" len="lg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438400" y="1406695"/>
            <a:ext cx="6398696" cy="4185274"/>
            <a:chOff x="2438400" y="1406695"/>
            <a:chExt cx="6398696" cy="4185274"/>
          </a:xfrm>
        </p:grpSpPr>
        <p:sp>
          <p:nvSpPr>
            <p:cNvPr id="42" name="Oval 41"/>
            <p:cNvSpPr/>
            <p:nvPr/>
          </p:nvSpPr>
          <p:spPr>
            <a:xfrm>
              <a:off x="2438400" y="2315369"/>
              <a:ext cx="4419600" cy="1828800"/>
            </a:xfrm>
            <a:prstGeom prst="ellipse">
              <a:avLst/>
            </a:prstGeom>
            <a:solidFill>
              <a:srgbClr val="E8E1C2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2667001" y="2467769"/>
              <a:ext cx="3756660" cy="1554480"/>
            </a:xfrm>
            <a:prstGeom prst="ellipse">
              <a:avLst/>
            </a:prstGeom>
            <a:gradFill>
              <a:gsLst>
                <a:gs pos="0">
                  <a:srgbClr val="6C5C44">
                    <a:alpha val="49804"/>
                  </a:srgbClr>
                </a:gs>
                <a:gs pos="94000">
                  <a:srgbClr val="CCC099">
                    <a:alpha val="50000"/>
                  </a:srgbClr>
                </a:gs>
              </a:gsLst>
              <a:lin ang="16200000" scaled="0"/>
            </a:gradFill>
            <a:ln>
              <a:solidFill>
                <a:srgbClr val="6C5C44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127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3733800" y="2696369"/>
              <a:ext cx="2441829" cy="1010412"/>
            </a:xfrm>
            <a:prstGeom prst="ellipse">
              <a:avLst/>
            </a:prstGeom>
            <a:solidFill>
              <a:srgbClr val="663300">
                <a:alpha val="40000"/>
              </a:srgbClr>
            </a:solidFill>
            <a:ln w="25400">
              <a:solidFill>
                <a:srgbClr val="6C5C44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0" h="127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4343400" y="3077369"/>
              <a:ext cx="762000" cy="315310"/>
            </a:xfrm>
            <a:prstGeom prst="ellipse">
              <a:avLst/>
            </a:prstGeom>
            <a:gradFill>
              <a:gsLst>
                <a:gs pos="0">
                  <a:srgbClr val="663300"/>
                </a:gs>
                <a:gs pos="84000">
                  <a:srgbClr val="6C5C44"/>
                </a:gs>
              </a:gsLst>
              <a:lin ang="16200000" scaled="1"/>
            </a:gradFill>
            <a:ln>
              <a:solidFill>
                <a:srgbClr val="6633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urved Right Arrow 49"/>
            <p:cNvSpPr/>
            <p:nvPr/>
          </p:nvSpPr>
          <p:spPr>
            <a:xfrm flipH="1" flipV="1">
              <a:off x="7010400" y="2924969"/>
              <a:ext cx="1219200" cy="2667000"/>
            </a:xfrm>
            <a:prstGeom prst="curvedRightArrow">
              <a:avLst/>
            </a:prstGeom>
            <a:solidFill>
              <a:srgbClr val="E8E1C2"/>
            </a:solidFill>
            <a:ln>
              <a:solidFill>
                <a:srgbClr val="CCC099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Content Placeholder 2"/>
            <p:cNvSpPr txBox="1">
              <a:spLocks/>
            </p:cNvSpPr>
            <p:nvPr/>
          </p:nvSpPr>
          <p:spPr>
            <a:xfrm>
              <a:off x="5705818" y="1406695"/>
              <a:ext cx="3131278" cy="9351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i="1" dirty="0" smtClean="0">
                  <a:solidFill>
                    <a:srgbClr val="663300"/>
                  </a:solidFill>
                  <a:latin typeface="Verdana" pitchFamily="34" charset="0"/>
                </a:rPr>
                <a:t>S</a:t>
              </a:r>
              <a:r>
                <a:rPr kumimoji="0" lang="en-US" sz="24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ystem</a:t>
              </a: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-wide patterns</a:t>
              </a:r>
              <a:r>
                <a:rPr lang="en-US" sz="2400" i="1" dirty="0" smtClean="0">
                  <a:solidFill>
                    <a:srgbClr val="663300"/>
                  </a:solidFill>
                  <a:latin typeface="Verdana" pitchFamily="34" charset="0"/>
                </a:rPr>
                <a:t> emerge</a:t>
              </a:r>
              <a:endPara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96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Self-Organizing 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What </a:t>
            </a:r>
            <a:r>
              <a:rPr lang="en-US" dirty="0" smtClean="0"/>
              <a:t>CASs influence your work?</a:t>
            </a:r>
          </a:p>
          <a:p>
            <a:r>
              <a:rPr lang="en-US" sz="3600" b="1" dirty="0" smtClean="0"/>
              <a:t>So what </a:t>
            </a:r>
            <a:r>
              <a:rPr lang="en-US" dirty="0" smtClean="0"/>
              <a:t>CASs does your work influence?</a:t>
            </a:r>
          </a:p>
          <a:p>
            <a:r>
              <a:rPr lang="en-US" sz="3600" b="1" dirty="0" smtClean="0"/>
              <a:t>Now what </a:t>
            </a:r>
            <a:r>
              <a:rPr lang="en-US" dirty="0" smtClean="0"/>
              <a:t>can you do to improve your organization design praxis?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2014. HSD Institute. Use with permission.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2EDA9F-B9BB-4CB7-90E7-422047E85B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OD Forum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1126</Words>
  <Application>Microsoft Office PowerPoint</Application>
  <PresentationFormat>On-screen Show (4:3)</PresentationFormat>
  <Paragraphs>234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Setting Conditions for Self-Organizing Organization Design</vt:lpstr>
      <vt:lpstr>Self-Organizing OD</vt:lpstr>
      <vt:lpstr>PowerPoint Presentation</vt:lpstr>
      <vt:lpstr>Human Systems Dynamics</vt:lpstr>
      <vt:lpstr>What are our patterns?</vt:lpstr>
      <vt:lpstr>Self-Organizing OD</vt:lpstr>
      <vt:lpstr>Complex Adaptive System  Self-Organizing System</vt:lpstr>
      <vt:lpstr>Complex Adaptive System  Self-Organizing System</vt:lpstr>
      <vt:lpstr>Self-Organizing OD</vt:lpstr>
      <vt:lpstr>Self-Organizing OD</vt:lpstr>
      <vt:lpstr>PowerPoint Presentation</vt:lpstr>
      <vt:lpstr>Containers</vt:lpstr>
      <vt:lpstr>PowerPoint Presentation</vt:lpstr>
      <vt:lpstr>Differences</vt:lpstr>
      <vt:lpstr>PowerPoint Presentation</vt:lpstr>
      <vt:lpstr>Exchanges</vt:lpstr>
      <vt:lpstr>Self-Organizing OD</vt:lpstr>
      <vt:lpstr>Self-Organizing OD</vt:lpstr>
      <vt:lpstr>C, D, E adjust to find…</vt:lpstr>
      <vt:lpstr>Finding FIT: Adaptive Action</vt:lpstr>
      <vt:lpstr>PowerPoint Presentation</vt:lpstr>
      <vt:lpstr>PowerPoint Presentation</vt:lpstr>
      <vt:lpstr>PowerPoint Presentation</vt:lpstr>
      <vt:lpstr>Self-Organizing OD</vt:lpstr>
      <vt:lpstr>Putting it to Work</vt:lpstr>
      <vt:lpstr>Self-Organizing OD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Glenda</dc:creator>
  <cp:lastModifiedBy>Glenda</cp:lastModifiedBy>
  <cp:revision>112</cp:revision>
  <cp:lastPrinted>2014-03-21T15:58:35Z</cp:lastPrinted>
  <dcterms:created xsi:type="dcterms:W3CDTF">2013-02-18T21:31:51Z</dcterms:created>
  <dcterms:modified xsi:type="dcterms:W3CDTF">2014-03-21T19:18:47Z</dcterms:modified>
</cp:coreProperties>
</file>