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9" r:id="rId2"/>
    <p:sldId id="357" r:id="rId3"/>
    <p:sldId id="359" r:id="rId4"/>
    <p:sldId id="378" r:id="rId5"/>
    <p:sldId id="379" r:id="rId6"/>
    <p:sldId id="380" r:id="rId7"/>
    <p:sldId id="381" r:id="rId8"/>
    <p:sldId id="382" r:id="rId9"/>
    <p:sldId id="383" r:id="rId10"/>
    <p:sldId id="384" r:id="rId11"/>
    <p:sldId id="386" r:id="rId12"/>
    <p:sldId id="387" r:id="rId13"/>
    <p:sldId id="388" r:id="rId14"/>
    <p:sldId id="399" r:id="rId15"/>
    <p:sldId id="397" r:id="rId16"/>
    <p:sldId id="374" r:id="rId17"/>
    <p:sldId id="361" r:id="rId18"/>
    <p:sldId id="362" r:id="rId19"/>
    <p:sldId id="363" r:id="rId20"/>
    <p:sldId id="385" r:id="rId21"/>
    <p:sldId id="400" r:id="rId22"/>
    <p:sldId id="396" r:id="rId23"/>
    <p:sldId id="401" r:id="rId24"/>
    <p:sldId id="390" r:id="rId25"/>
    <p:sldId id="392" r:id="rId26"/>
    <p:sldId id="394" r:id="rId27"/>
    <p:sldId id="348" r:id="rId28"/>
    <p:sldId id="372" r:id="rId29"/>
    <p:sldId id="339" r:id="rId30"/>
    <p:sldId id="371" r:id="rId3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2845" autoAdjust="0"/>
  </p:normalViewPr>
  <p:slideViewPr>
    <p:cSldViewPr>
      <p:cViewPr varScale="1">
        <p:scale>
          <a:sx n="48" d="100"/>
          <a:sy n="48" d="100"/>
        </p:scale>
        <p:origin x="811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5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1812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g"/><Relationship Id="rId4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g"/><Relationship Id="rId4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186104-0A89-4185-902E-8ECB5EECA524}" type="doc">
      <dgm:prSet loTypeId="urn:microsoft.com/office/officeart/2005/8/layout/vList3" loCatId="picture" qsTypeId="urn:microsoft.com/office/officeart/2005/8/quickstyle/simple1" qsCatId="simple" csTypeId="urn:microsoft.com/office/officeart/2005/8/colors/colorful1" csCatId="colorful" phldr="1"/>
      <dgm:spPr/>
    </dgm:pt>
    <dgm:pt modelId="{FE4BE5E7-021E-4B3E-982D-73601ABA4896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/>
            <a:t>Now What?</a:t>
          </a:r>
          <a:endParaRPr lang="en-US" dirty="0"/>
        </a:p>
      </dgm:t>
    </dgm:pt>
    <dgm:pt modelId="{57F3CA03-8D76-49BC-854C-F5E4072D2E51}" type="parTrans" cxnId="{984B9BA4-2543-41FA-89B1-7557A6DCFA9E}">
      <dgm:prSet/>
      <dgm:spPr/>
      <dgm:t>
        <a:bodyPr/>
        <a:lstStyle/>
        <a:p>
          <a:endParaRPr lang="en-US"/>
        </a:p>
      </dgm:t>
    </dgm:pt>
    <dgm:pt modelId="{99F28E73-CAE6-4C67-A313-F0322DA42E10}" type="sibTrans" cxnId="{984B9BA4-2543-41FA-89B1-7557A6DCFA9E}">
      <dgm:prSet/>
      <dgm:spPr/>
      <dgm:t>
        <a:bodyPr/>
        <a:lstStyle/>
        <a:p>
          <a:endParaRPr lang="en-US"/>
        </a:p>
      </dgm:t>
    </dgm:pt>
    <dgm:pt modelId="{4095D4E0-EBEE-489E-9FAC-EE8B7131DE06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How do we play?</a:t>
          </a:r>
          <a:endParaRPr lang="en-US" dirty="0"/>
        </a:p>
      </dgm:t>
    </dgm:pt>
    <dgm:pt modelId="{A00348D7-BB60-4286-A11A-1831AF230149}" type="sibTrans" cxnId="{77F8BADF-A6BF-4C50-97B6-75C733799611}">
      <dgm:prSet/>
      <dgm:spPr/>
      <dgm:t>
        <a:bodyPr/>
        <a:lstStyle/>
        <a:p>
          <a:endParaRPr lang="en-US"/>
        </a:p>
      </dgm:t>
    </dgm:pt>
    <dgm:pt modelId="{9A1C272D-B052-4B90-AC8C-28BF05E85B8B}" type="parTrans" cxnId="{77F8BADF-A6BF-4C50-97B6-75C733799611}">
      <dgm:prSet/>
      <dgm:spPr/>
      <dgm:t>
        <a:bodyPr/>
        <a:lstStyle/>
        <a:p>
          <a:endParaRPr lang="en-US"/>
        </a:p>
      </dgm:t>
    </dgm:pt>
    <dgm:pt modelId="{6B23C785-6E32-4AF7-9F3A-77E6C8E16C4B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What’s the frame?</a:t>
          </a:r>
          <a:endParaRPr lang="en-US" dirty="0"/>
        </a:p>
      </dgm:t>
    </dgm:pt>
    <dgm:pt modelId="{70DD6DDD-BEC2-45C1-A913-87034706ADC2}" type="sibTrans" cxnId="{F3F5EA18-74CD-4060-8AB7-BC9797F2BB05}">
      <dgm:prSet/>
      <dgm:spPr/>
      <dgm:t>
        <a:bodyPr/>
        <a:lstStyle/>
        <a:p>
          <a:endParaRPr lang="en-US"/>
        </a:p>
      </dgm:t>
    </dgm:pt>
    <dgm:pt modelId="{2EF8D0B6-5D2F-468D-85EE-22B118E3B01B}" type="parTrans" cxnId="{F3F5EA18-74CD-4060-8AB7-BC9797F2BB05}">
      <dgm:prSet/>
      <dgm:spPr/>
      <dgm:t>
        <a:bodyPr/>
        <a:lstStyle/>
        <a:p>
          <a:endParaRPr lang="en-US"/>
        </a:p>
      </dgm:t>
    </dgm:pt>
    <dgm:pt modelId="{B7250615-CB76-4F36-957C-E8ED79DE9CA9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What’s the game?</a:t>
          </a:r>
          <a:endParaRPr lang="en-US" dirty="0"/>
        </a:p>
      </dgm:t>
    </dgm:pt>
    <dgm:pt modelId="{C80CFDB6-3FA0-4E98-9922-AE64618D6FEA}" type="sibTrans" cxnId="{C3502AB2-36B3-4D18-901C-A90FD620F88F}">
      <dgm:prSet/>
      <dgm:spPr/>
      <dgm:t>
        <a:bodyPr/>
        <a:lstStyle/>
        <a:p>
          <a:endParaRPr lang="en-US"/>
        </a:p>
      </dgm:t>
    </dgm:pt>
    <dgm:pt modelId="{4CE23F0F-16A6-4CEA-996C-6FA8125E1B01}" type="parTrans" cxnId="{C3502AB2-36B3-4D18-901C-A90FD620F88F}">
      <dgm:prSet/>
      <dgm:spPr/>
      <dgm:t>
        <a:bodyPr/>
        <a:lstStyle/>
        <a:p>
          <a:endParaRPr lang="en-US"/>
        </a:p>
      </dgm:t>
    </dgm:pt>
    <dgm:pt modelId="{FEFE63D8-8913-4A2D-ACD3-5CE7F9EEC3FE}" type="pres">
      <dgm:prSet presAssocID="{A1186104-0A89-4185-902E-8ECB5EECA524}" presName="linearFlow" presStyleCnt="0">
        <dgm:presLayoutVars>
          <dgm:dir/>
          <dgm:resizeHandles val="exact"/>
        </dgm:presLayoutVars>
      </dgm:prSet>
      <dgm:spPr/>
    </dgm:pt>
    <dgm:pt modelId="{0BD4441A-EB7F-44C0-9244-5C9761B78350}" type="pres">
      <dgm:prSet presAssocID="{B7250615-CB76-4F36-957C-E8ED79DE9CA9}" presName="composite" presStyleCnt="0"/>
      <dgm:spPr/>
    </dgm:pt>
    <dgm:pt modelId="{088D0068-5ECF-4907-83A9-64EB51839099}" type="pres">
      <dgm:prSet presAssocID="{B7250615-CB76-4F36-957C-E8ED79DE9CA9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DBDDA3A6-B6FF-49B6-94C5-D98E363E6AEB}" type="pres">
      <dgm:prSet presAssocID="{B7250615-CB76-4F36-957C-E8ED79DE9CA9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F73D16-7FC9-4FC5-A280-7D4E7389CEB7}" type="pres">
      <dgm:prSet presAssocID="{C80CFDB6-3FA0-4E98-9922-AE64618D6FEA}" presName="spacing" presStyleCnt="0"/>
      <dgm:spPr/>
    </dgm:pt>
    <dgm:pt modelId="{032C2F27-936B-43B9-B199-D0B165DF1801}" type="pres">
      <dgm:prSet presAssocID="{6B23C785-6E32-4AF7-9F3A-77E6C8E16C4B}" presName="composite" presStyleCnt="0"/>
      <dgm:spPr/>
    </dgm:pt>
    <dgm:pt modelId="{684616F8-9D9E-4EE3-BF1E-94C324F9C38D}" type="pres">
      <dgm:prSet presAssocID="{6B23C785-6E32-4AF7-9F3A-77E6C8E16C4B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56C0C42B-5BF9-4C27-80FE-E6050E3AC644}" type="pres">
      <dgm:prSet presAssocID="{6B23C785-6E32-4AF7-9F3A-77E6C8E16C4B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35742D-0C77-4A9D-8FA8-BA17CF3BD8B4}" type="pres">
      <dgm:prSet presAssocID="{70DD6DDD-BEC2-45C1-A913-87034706ADC2}" presName="spacing" presStyleCnt="0"/>
      <dgm:spPr/>
    </dgm:pt>
    <dgm:pt modelId="{6A36CD0B-8F86-47FD-B519-A45D5C21D407}" type="pres">
      <dgm:prSet presAssocID="{4095D4E0-EBEE-489E-9FAC-EE8B7131DE06}" presName="composite" presStyleCnt="0"/>
      <dgm:spPr/>
    </dgm:pt>
    <dgm:pt modelId="{D0AF396F-975B-46D4-ACA1-9D1482143B8A}" type="pres">
      <dgm:prSet presAssocID="{4095D4E0-EBEE-489E-9FAC-EE8B7131DE06}" presName="imgShp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5E1FCC1-78F8-468E-9C6D-661037C58FB7}" type="pres">
      <dgm:prSet presAssocID="{4095D4E0-EBEE-489E-9FAC-EE8B7131DE06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8EB3E6-1989-4739-A6AD-B99DE620B28B}" type="pres">
      <dgm:prSet presAssocID="{A00348D7-BB60-4286-A11A-1831AF230149}" presName="spacing" presStyleCnt="0"/>
      <dgm:spPr/>
    </dgm:pt>
    <dgm:pt modelId="{F93FF62C-B3F0-4EDF-9CDB-BD9939DBE18D}" type="pres">
      <dgm:prSet presAssocID="{FE4BE5E7-021E-4B3E-982D-73601ABA4896}" presName="composite" presStyleCnt="0"/>
      <dgm:spPr/>
    </dgm:pt>
    <dgm:pt modelId="{A87C4533-AA45-4236-B8D6-2DA274549FA3}" type="pres">
      <dgm:prSet presAssocID="{FE4BE5E7-021E-4B3E-982D-73601ABA4896}" presName="imgShp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FF07491F-65B0-4D9E-9E9A-FBB811ADAFA8}" type="pres">
      <dgm:prSet presAssocID="{FE4BE5E7-021E-4B3E-982D-73601ABA4896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C68350-2595-4165-988E-A1861C663263}" type="presOf" srcId="{4095D4E0-EBEE-489E-9FAC-EE8B7131DE06}" destId="{35E1FCC1-78F8-468E-9C6D-661037C58FB7}" srcOrd="0" destOrd="0" presId="urn:microsoft.com/office/officeart/2005/8/layout/vList3"/>
    <dgm:cxn modelId="{F228E606-B924-4E77-ADEE-214497404EEB}" type="presOf" srcId="{B7250615-CB76-4F36-957C-E8ED79DE9CA9}" destId="{DBDDA3A6-B6FF-49B6-94C5-D98E363E6AEB}" srcOrd="0" destOrd="0" presId="urn:microsoft.com/office/officeart/2005/8/layout/vList3"/>
    <dgm:cxn modelId="{F3F5EA18-74CD-4060-8AB7-BC9797F2BB05}" srcId="{A1186104-0A89-4185-902E-8ECB5EECA524}" destId="{6B23C785-6E32-4AF7-9F3A-77E6C8E16C4B}" srcOrd="1" destOrd="0" parTransId="{2EF8D0B6-5D2F-468D-85EE-22B118E3B01B}" sibTransId="{70DD6DDD-BEC2-45C1-A913-87034706ADC2}"/>
    <dgm:cxn modelId="{984B9BA4-2543-41FA-89B1-7557A6DCFA9E}" srcId="{A1186104-0A89-4185-902E-8ECB5EECA524}" destId="{FE4BE5E7-021E-4B3E-982D-73601ABA4896}" srcOrd="3" destOrd="0" parTransId="{57F3CA03-8D76-49BC-854C-F5E4072D2E51}" sibTransId="{99F28E73-CAE6-4C67-A313-F0322DA42E10}"/>
    <dgm:cxn modelId="{C3502AB2-36B3-4D18-901C-A90FD620F88F}" srcId="{A1186104-0A89-4185-902E-8ECB5EECA524}" destId="{B7250615-CB76-4F36-957C-E8ED79DE9CA9}" srcOrd="0" destOrd="0" parTransId="{4CE23F0F-16A6-4CEA-996C-6FA8125E1B01}" sibTransId="{C80CFDB6-3FA0-4E98-9922-AE64618D6FEA}"/>
    <dgm:cxn modelId="{77F8BADF-A6BF-4C50-97B6-75C733799611}" srcId="{A1186104-0A89-4185-902E-8ECB5EECA524}" destId="{4095D4E0-EBEE-489E-9FAC-EE8B7131DE06}" srcOrd="2" destOrd="0" parTransId="{9A1C272D-B052-4B90-AC8C-28BF05E85B8B}" sibTransId="{A00348D7-BB60-4286-A11A-1831AF230149}"/>
    <dgm:cxn modelId="{5E1D8B4E-1BF0-43D1-94C3-714AA8F40304}" type="presOf" srcId="{FE4BE5E7-021E-4B3E-982D-73601ABA4896}" destId="{FF07491F-65B0-4D9E-9E9A-FBB811ADAFA8}" srcOrd="0" destOrd="0" presId="urn:microsoft.com/office/officeart/2005/8/layout/vList3"/>
    <dgm:cxn modelId="{8C9D86B8-3B6D-4461-B526-55419A63EB21}" type="presOf" srcId="{A1186104-0A89-4185-902E-8ECB5EECA524}" destId="{FEFE63D8-8913-4A2D-ACD3-5CE7F9EEC3FE}" srcOrd="0" destOrd="0" presId="urn:microsoft.com/office/officeart/2005/8/layout/vList3"/>
    <dgm:cxn modelId="{BF5D74B6-24FD-4E86-9882-7E8A59AF0D37}" type="presOf" srcId="{6B23C785-6E32-4AF7-9F3A-77E6C8E16C4B}" destId="{56C0C42B-5BF9-4C27-80FE-E6050E3AC644}" srcOrd="0" destOrd="0" presId="urn:microsoft.com/office/officeart/2005/8/layout/vList3"/>
    <dgm:cxn modelId="{7831A960-98EA-4564-BDC0-0900BA460253}" type="presParOf" srcId="{FEFE63D8-8913-4A2D-ACD3-5CE7F9EEC3FE}" destId="{0BD4441A-EB7F-44C0-9244-5C9761B78350}" srcOrd="0" destOrd="0" presId="urn:microsoft.com/office/officeart/2005/8/layout/vList3"/>
    <dgm:cxn modelId="{D537C62E-1F3E-458C-B184-986F405CAC1D}" type="presParOf" srcId="{0BD4441A-EB7F-44C0-9244-5C9761B78350}" destId="{088D0068-5ECF-4907-83A9-64EB51839099}" srcOrd="0" destOrd="0" presId="urn:microsoft.com/office/officeart/2005/8/layout/vList3"/>
    <dgm:cxn modelId="{68C2156F-34F8-4768-9D7C-AE2AAEC47940}" type="presParOf" srcId="{0BD4441A-EB7F-44C0-9244-5C9761B78350}" destId="{DBDDA3A6-B6FF-49B6-94C5-D98E363E6AEB}" srcOrd="1" destOrd="0" presId="urn:microsoft.com/office/officeart/2005/8/layout/vList3"/>
    <dgm:cxn modelId="{564DA3FE-DC27-4433-AC02-1ABFB9ED7120}" type="presParOf" srcId="{FEFE63D8-8913-4A2D-ACD3-5CE7F9EEC3FE}" destId="{4DF73D16-7FC9-4FC5-A280-7D4E7389CEB7}" srcOrd="1" destOrd="0" presId="urn:microsoft.com/office/officeart/2005/8/layout/vList3"/>
    <dgm:cxn modelId="{44EC6D4F-B46A-4AD6-A7CB-C05D7E85C612}" type="presParOf" srcId="{FEFE63D8-8913-4A2D-ACD3-5CE7F9EEC3FE}" destId="{032C2F27-936B-43B9-B199-D0B165DF1801}" srcOrd="2" destOrd="0" presId="urn:microsoft.com/office/officeart/2005/8/layout/vList3"/>
    <dgm:cxn modelId="{18AED453-5379-40FC-B931-45617A328A82}" type="presParOf" srcId="{032C2F27-936B-43B9-B199-D0B165DF1801}" destId="{684616F8-9D9E-4EE3-BF1E-94C324F9C38D}" srcOrd="0" destOrd="0" presId="urn:microsoft.com/office/officeart/2005/8/layout/vList3"/>
    <dgm:cxn modelId="{BC1FF333-CC42-4BF9-9081-2C8BBE82C844}" type="presParOf" srcId="{032C2F27-936B-43B9-B199-D0B165DF1801}" destId="{56C0C42B-5BF9-4C27-80FE-E6050E3AC644}" srcOrd="1" destOrd="0" presId="urn:microsoft.com/office/officeart/2005/8/layout/vList3"/>
    <dgm:cxn modelId="{B08E9E25-7D9E-46F7-B5B5-EC489D2A3D7B}" type="presParOf" srcId="{FEFE63D8-8913-4A2D-ACD3-5CE7F9EEC3FE}" destId="{E135742D-0C77-4A9D-8FA8-BA17CF3BD8B4}" srcOrd="3" destOrd="0" presId="urn:microsoft.com/office/officeart/2005/8/layout/vList3"/>
    <dgm:cxn modelId="{5C34AC9B-C8CA-4C7F-B0BD-FDB8675FFCE2}" type="presParOf" srcId="{FEFE63D8-8913-4A2D-ACD3-5CE7F9EEC3FE}" destId="{6A36CD0B-8F86-47FD-B519-A45D5C21D407}" srcOrd="4" destOrd="0" presId="urn:microsoft.com/office/officeart/2005/8/layout/vList3"/>
    <dgm:cxn modelId="{F79F6DD8-2046-4F86-AC09-ED8BF23FEFFF}" type="presParOf" srcId="{6A36CD0B-8F86-47FD-B519-A45D5C21D407}" destId="{D0AF396F-975B-46D4-ACA1-9D1482143B8A}" srcOrd="0" destOrd="0" presId="urn:microsoft.com/office/officeart/2005/8/layout/vList3"/>
    <dgm:cxn modelId="{B50BF2EC-9AE2-459B-8299-7F2E7AB6057B}" type="presParOf" srcId="{6A36CD0B-8F86-47FD-B519-A45D5C21D407}" destId="{35E1FCC1-78F8-468E-9C6D-661037C58FB7}" srcOrd="1" destOrd="0" presId="urn:microsoft.com/office/officeart/2005/8/layout/vList3"/>
    <dgm:cxn modelId="{9E469857-3074-4393-B094-390F4B2EF53B}" type="presParOf" srcId="{FEFE63D8-8913-4A2D-ACD3-5CE7F9EEC3FE}" destId="{048EB3E6-1989-4739-A6AD-B99DE620B28B}" srcOrd="5" destOrd="0" presId="urn:microsoft.com/office/officeart/2005/8/layout/vList3"/>
    <dgm:cxn modelId="{BAAF7D7F-8D99-4A8F-A8A2-822C1F8D4C41}" type="presParOf" srcId="{FEFE63D8-8913-4A2D-ACD3-5CE7F9EEC3FE}" destId="{F93FF62C-B3F0-4EDF-9CDB-BD9939DBE18D}" srcOrd="6" destOrd="0" presId="urn:microsoft.com/office/officeart/2005/8/layout/vList3"/>
    <dgm:cxn modelId="{D7C479FD-C008-480C-9584-793ED3863DC2}" type="presParOf" srcId="{F93FF62C-B3F0-4EDF-9CDB-BD9939DBE18D}" destId="{A87C4533-AA45-4236-B8D6-2DA274549FA3}" srcOrd="0" destOrd="0" presId="urn:microsoft.com/office/officeart/2005/8/layout/vList3"/>
    <dgm:cxn modelId="{CC5CD659-31A8-43AF-93D8-E1F07AC7F836}" type="presParOf" srcId="{F93FF62C-B3F0-4EDF-9CDB-BD9939DBE18D}" destId="{FF07491F-65B0-4D9E-9E9A-FBB811ADAFA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186104-0A89-4185-902E-8ECB5EECA524}" type="doc">
      <dgm:prSet loTypeId="urn:microsoft.com/office/officeart/2005/8/layout/vList3" loCatId="picture" qsTypeId="urn:microsoft.com/office/officeart/2005/8/quickstyle/simple1" qsCatId="simple" csTypeId="urn:microsoft.com/office/officeart/2005/8/colors/colorful1" csCatId="colorful" phldr="1"/>
      <dgm:spPr/>
    </dgm:pt>
    <dgm:pt modelId="{B7250615-CB76-4F36-957C-E8ED79DE9CA9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What’s the game?</a:t>
          </a:r>
          <a:endParaRPr lang="en-US" dirty="0"/>
        </a:p>
      </dgm:t>
    </dgm:pt>
    <dgm:pt modelId="{4CE23F0F-16A6-4CEA-996C-6FA8125E1B01}" type="parTrans" cxnId="{C3502AB2-36B3-4D18-901C-A90FD620F88F}">
      <dgm:prSet/>
      <dgm:spPr/>
      <dgm:t>
        <a:bodyPr/>
        <a:lstStyle/>
        <a:p>
          <a:endParaRPr lang="en-US"/>
        </a:p>
      </dgm:t>
    </dgm:pt>
    <dgm:pt modelId="{C80CFDB6-3FA0-4E98-9922-AE64618D6FEA}" type="sibTrans" cxnId="{C3502AB2-36B3-4D18-901C-A90FD620F88F}">
      <dgm:prSet/>
      <dgm:spPr/>
      <dgm:t>
        <a:bodyPr/>
        <a:lstStyle/>
        <a:p>
          <a:endParaRPr lang="en-US"/>
        </a:p>
      </dgm:t>
    </dgm:pt>
    <dgm:pt modelId="{FEFE63D8-8913-4A2D-ACD3-5CE7F9EEC3FE}" type="pres">
      <dgm:prSet presAssocID="{A1186104-0A89-4185-902E-8ECB5EECA524}" presName="linearFlow" presStyleCnt="0">
        <dgm:presLayoutVars>
          <dgm:dir/>
          <dgm:resizeHandles val="exact"/>
        </dgm:presLayoutVars>
      </dgm:prSet>
      <dgm:spPr/>
    </dgm:pt>
    <dgm:pt modelId="{0BD4441A-EB7F-44C0-9244-5C9761B78350}" type="pres">
      <dgm:prSet presAssocID="{B7250615-CB76-4F36-957C-E8ED79DE9CA9}" presName="composite" presStyleCnt="0"/>
      <dgm:spPr/>
    </dgm:pt>
    <dgm:pt modelId="{088D0068-5ECF-4907-83A9-64EB51839099}" type="pres">
      <dgm:prSet presAssocID="{B7250615-CB76-4F36-957C-E8ED79DE9CA9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DBDDA3A6-B6FF-49B6-94C5-D98E363E6AEB}" type="pres">
      <dgm:prSet presAssocID="{B7250615-CB76-4F36-957C-E8ED79DE9CA9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502AB2-36B3-4D18-901C-A90FD620F88F}" srcId="{A1186104-0A89-4185-902E-8ECB5EECA524}" destId="{B7250615-CB76-4F36-957C-E8ED79DE9CA9}" srcOrd="0" destOrd="0" parTransId="{4CE23F0F-16A6-4CEA-996C-6FA8125E1B01}" sibTransId="{C80CFDB6-3FA0-4E98-9922-AE64618D6FEA}"/>
    <dgm:cxn modelId="{6F914B8E-CF38-44F0-898A-5C6D61DFDDCE}" type="presOf" srcId="{B7250615-CB76-4F36-957C-E8ED79DE9CA9}" destId="{DBDDA3A6-B6FF-49B6-94C5-D98E363E6AEB}" srcOrd="0" destOrd="0" presId="urn:microsoft.com/office/officeart/2005/8/layout/vList3"/>
    <dgm:cxn modelId="{7EBD04B2-32F9-4555-AC24-5D49BD1054D7}" type="presOf" srcId="{A1186104-0A89-4185-902E-8ECB5EECA524}" destId="{FEFE63D8-8913-4A2D-ACD3-5CE7F9EEC3FE}" srcOrd="0" destOrd="0" presId="urn:microsoft.com/office/officeart/2005/8/layout/vList3"/>
    <dgm:cxn modelId="{2E9EA5FF-56DA-4832-A600-A95F97D8C17C}" type="presParOf" srcId="{FEFE63D8-8913-4A2D-ACD3-5CE7F9EEC3FE}" destId="{0BD4441A-EB7F-44C0-9244-5C9761B78350}" srcOrd="0" destOrd="0" presId="urn:microsoft.com/office/officeart/2005/8/layout/vList3"/>
    <dgm:cxn modelId="{2E1C2B4B-FA68-498C-ADAF-DB8B730FC0DE}" type="presParOf" srcId="{0BD4441A-EB7F-44C0-9244-5C9761B78350}" destId="{088D0068-5ECF-4907-83A9-64EB51839099}" srcOrd="0" destOrd="0" presId="urn:microsoft.com/office/officeart/2005/8/layout/vList3"/>
    <dgm:cxn modelId="{258ED20B-5152-4FD9-B4C3-A46AD2916837}" type="presParOf" srcId="{0BD4441A-EB7F-44C0-9244-5C9761B78350}" destId="{DBDDA3A6-B6FF-49B6-94C5-D98E363E6AE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186104-0A89-4185-902E-8ECB5EECA524}" type="doc">
      <dgm:prSet loTypeId="urn:microsoft.com/office/officeart/2005/8/layout/vList3" loCatId="picture" qsTypeId="urn:microsoft.com/office/officeart/2005/8/quickstyle/simple1" qsCatId="simple" csTypeId="urn:microsoft.com/office/officeart/2005/8/colors/colorful1" csCatId="colorful" phldr="1"/>
      <dgm:spPr/>
    </dgm:pt>
    <dgm:pt modelId="{6B23C785-6E32-4AF7-9F3A-77E6C8E16C4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0" indent="0"/>
          <a:r>
            <a:rPr lang="en-US" sz="4400" dirty="0" smtClean="0"/>
            <a:t>What’s the frame?</a:t>
          </a:r>
        </a:p>
      </dgm:t>
    </dgm:pt>
    <dgm:pt modelId="{2EF8D0B6-5D2F-468D-85EE-22B118E3B01B}" type="parTrans" cxnId="{F3F5EA18-74CD-4060-8AB7-BC9797F2BB05}">
      <dgm:prSet/>
      <dgm:spPr/>
      <dgm:t>
        <a:bodyPr/>
        <a:lstStyle/>
        <a:p>
          <a:endParaRPr lang="en-US"/>
        </a:p>
      </dgm:t>
    </dgm:pt>
    <dgm:pt modelId="{70DD6DDD-BEC2-45C1-A913-87034706ADC2}" type="sibTrans" cxnId="{F3F5EA18-74CD-4060-8AB7-BC9797F2BB05}">
      <dgm:prSet/>
      <dgm:spPr/>
      <dgm:t>
        <a:bodyPr/>
        <a:lstStyle/>
        <a:p>
          <a:endParaRPr lang="en-US"/>
        </a:p>
      </dgm:t>
    </dgm:pt>
    <dgm:pt modelId="{FEFE63D8-8913-4A2D-ACD3-5CE7F9EEC3FE}" type="pres">
      <dgm:prSet presAssocID="{A1186104-0A89-4185-902E-8ECB5EECA524}" presName="linearFlow" presStyleCnt="0">
        <dgm:presLayoutVars>
          <dgm:dir/>
          <dgm:resizeHandles val="exact"/>
        </dgm:presLayoutVars>
      </dgm:prSet>
      <dgm:spPr/>
    </dgm:pt>
    <dgm:pt modelId="{032C2F27-936B-43B9-B199-D0B165DF1801}" type="pres">
      <dgm:prSet presAssocID="{6B23C785-6E32-4AF7-9F3A-77E6C8E16C4B}" presName="composite" presStyleCnt="0"/>
      <dgm:spPr/>
    </dgm:pt>
    <dgm:pt modelId="{684616F8-9D9E-4EE3-BF1E-94C324F9C38D}" type="pres">
      <dgm:prSet presAssocID="{6B23C785-6E32-4AF7-9F3A-77E6C8E16C4B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56C0C42B-5BF9-4C27-80FE-E6050E3AC644}" type="pres">
      <dgm:prSet presAssocID="{6B23C785-6E32-4AF7-9F3A-77E6C8E16C4B}" presName="txShp" presStyleLbl="node1" presStyleIdx="0" presStyleCnt="1" custLinFactNeighborX="-188" custLinFactNeighborY="-44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8948B1-D2FE-4C82-A968-850F59D6BE61}" type="presOf" srcId="{A1186104-0A89-4185-902E-8ECB5EECA524}" destId="{FEFE63D8-8913-4A2D-ACD3-5CE7F9EEC3FE}" srcOrd="0" destOrd="0" presId="urn:microsoft.com/office/officeart/2005/8/layout/vList3"/>
    <dgm:cxn modelId="{F3F5EA18-74CD-4060-8AB7-BC9797F2BB05}" srcId="{A1186104-0A89-4185-902E-8ECB5EECA524}" destId="{6B23C785-6E32-4AF7-9F3A-77E6C8E16C4B}" srcOrd="0" destOrd="0" parTransId="{2EF8D0B6-5D2F-468D-85EE-22B118E3B01B}" sibTransId="{70DD6DDD-BEC2-45C1-A913-87034706ADC2}"/>
    <dgm:cxn modelId="{3671309D-1EA1-4E33-9370-4985F5FB20D3}" type="presOf" srcId="{6B23C785-6E32-4AF7-9F3A-77E6C8E16C4B}" destId="{56C0C42B-5BF9-4C27-80FE-E6050E3AC644}" srcOrd="0" destOrd="0" presId="urn:microsoft.com/office/officeart/2005/8/layout/vList3"/>
    <dgm:cxn modelId="{406992AD-F3F4-4D9F-8071-9237415C1650}" type="presParOf" srcId="{FEFE63D8-8913-4A2D-ACD3-5CE7F9EEC3FE}" destId="{032C2F27-936B-43B9-B199-D0B165DF1801}" srcOrd="0" destOrd="0" presId="urn:microsoft.com/office/officeart/2005/8/layout/vList3"/>
    <dgm:cxn modelId="{4CD67A91-31AE-4515-9DA9-39FD1703F9BB}" type="presParOf" srcId="{032C2F27-936B-43B9-B199-D0B165DF1801}" destId="{684616F8-9D9E-4EE3-BF1E-94C324F9C38D}" srcOrd="0" destOrd="0" presId="urn:microsoft.com/office/officeart/2005/8/layout/vList3"/>
    <dgm:cxn modelId="{93A3C443-27A6-4CEB-B727-E140759E8105}" type="presParOf" srcId="{032C2F27-936B-43B9-B199-D0B165DF1801}" destId="{56C0C42B-5BF9-4C27-80FE-E6050E3AC64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186104-0A89-4185-902E-8ECB5EECA524}" type="doc">
      <dgm:prSet loTypeId="urn:microsoft.com/office/officeart/2005/8/layout/vList3" loCatId="picture" qsTypeId="urn:microsoft.com/office/officeart/2005/8/quickstyle/simple1" qsCatId="simple" csTypeId="urn:microsoft.com/office/officeart/2005/8/colors/colorful1" csCatId="colorful" phldr="1"/>
      <dgm:spPr/>
    </dgm:pt>
    <dgm:pt modelId="{4095D4E0-EBEE-489E-9FAC-EE8B7131DE06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How do we play?</a:t>
          </a:r>
          <a:endParaRPr lang="en-US" dirty="0"/>
        </a:p>
      </dgm:t>
    </dgm:pt>
    <dgm:pt modelId="{9A1C272D-B052-4B90-AC8C-28BF05E85B8B}" type="parTrans" cxnId="{77F8BADF-A6BF-4C50-97B6-75C733799611}">
      <dgm:prSet/>
      <dgm:spPr/>
      <dgm:t>
        <a:bodyPr/>
        <a:lstStyle/>
        <a:p>
          <a:endParaRPr lang="en-US"/>
        </a:p>
      </dgm:t>
    </dgm:pt>
    <dgm:pt modelId="{A00348D7-BB60-4286-A11A-1831AF230149}" type="sibTrans" cxnId="{77F8BADF-A6BF-4C50-97B6-75C733799611}">
      <dgm:prSet/>
      <dgm:spPr/>
      <dgm:t>
        <a:bodyPr/>
        <a:lstStyle/>
        <a:p>
          <a:endParaRPr lang="en-US"/>
        </a:p>
      </dgm:t>
    </dgm:pt>
    <dgm:pt modelId="{FEFE63D8-8913-4A2D-ACD3-5CE7F9EEC3FE}" type="pres">
      <dgm:prSet presAssocID="{A1186104-0A89-4185-902E-8ECB5EECA524}" presName="linearFlow" presStyleCnt="0">
        <dgm:presLayoutVars>
          <dgm:dir/>
          <dgm:resizeHandles val="exact"/>
        </dgm:presLayoutVars>
      </dgm:prSet>
      <dgm:spPr/>
    </dgm:pt>
    <dgm:pt modelId="{6A36CD0B-8F86-47FD-B519-A45D5C21D407}" type="pres">
      <dgm:prSet presAssocID="{4095D4E0-EBEE-489E-9FAC-EE8B7131DE06}" presName="composite" presStyleCnt="0"/>
      <dgm:spPr/>
    </dgm:pt>
    <dgm:pt modelId="{D0AF396F-975B-46D4-ACA1-9D1482143B8A}" type="pres">
      <dgm:prSet presAssocID="{4095D4E0-EBEE-489E-9FAC-EE8B7131DE06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5E1FCC1-78F8-468E-9C6D-661037C58FB7}" type="pres">
      <dgm:prSet presAssocID="{4095D4E0-EBEE-489E-9FAC-EE8B7131DE06}" presName="txShp" presStyleLbl="node1" presStyleIdx="0" presStyleCnt="1" custScaleX="1087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F8BADF-A6BF-4C50-97B6-75C733799611}" srcId="{A1186104-0A89-4185-902E-8ECB5EECA524}" destId="{4095D4E0-EBEE-489E-9FAC-EE8B7131DE06}" srcOrd="0" destOrd="0" parTransId="{9A1C272D-B052-4B90-AC8C-28BF05E85B8B}" sibTransId="{A00348D7-BB60-4286-A11A-1831AF230149}"/>
    <dgm:cxn modelId="{E77D7E44-E1D4-48ED-A902-2D818B2D5748}" type="presOf" srcId="{A1186104-0A89-4185-902E-8ECB5EECA524}" destId="{FEFE63D8-8913-4A2D-ACD3-5CE7F9EEC3FE}" srcOrd="0" destOrd="0" presId="urn:microsoft.com/office/officeart/2005/8/layout/vList3"/>
    <dgm:cxn modelId="{CDD0147B-85C3-46F4-9B04-DBFCF2543437}" type="presOf" srcId="{4095D4E0-EBEE-489E-9FAC-EE8B7131DE06}" destId="{35E1FCC1-78F8-468E-9C6D-661037C58FB7}" srcOrd="0" destOrd="0" presId="urn:microsoft.com/office/officeart/2005/8/layout/vList3"/>
    <dgm:cxn modelId="{9222BE15-EF3B-4CCB-A47C-E63BB1D87111}" type="presParOf" srcId="{FEFE63D8-8913-4A2D-ACD3-5CE7F9EEC3FE}" destId="{6A36CD0B-8F86-47FD-B519-A45D5C21D407}" srcOrd="0" destOrd="0" presId="urn:microsoft.com/office/officeart/2005/8/layout/vList3"/>
    <dgm:cxn modelId="{037F295B-9810-4EC2-B65D-A49BE7EA3468}" type="presParOf" srcId="{6A36CD0B-8F86-47FD-B519-A45D5C21D407}" destId="{D0AF396F-975B-46D4-ACA1-9D1482143B8A}" srcOrd="0" destOrd="0" presId="urn:microsoft.com/office/officeart/2005/8/layout/vList3"/>
    <dgm:cxn modelId="{3430987E-591D-429E-B808-EBC03635E777}" type="presParOf" srcId="{6A36CD0B-8F86-47FD-B519-A45D5C21D407}" destId="{35E1FCC1-78F8-468E-9C6D-661037C58FB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186104-0A89-4185-902E-8ECB5EECA524}" type="doc">
      <dgm:prSet loTypeId="urn:microsoft.com/office/officeart/2005/8/layout/vList3" loCatId="picture" qsTypeId="urn:microsoft.com/office/officeart/2005/8/quickstyle/simple1" qsCatId="simple" csTypeId="urn:microsoft.com/office/officeart/2005/8/colors/colorful1" csCatId="colorful" phldr="1"/>
      <dgm:spPr/>
    </dgm:pt>
    <dgm:pt modelId="{FE4BE5E7-021E-4B3E-982D-73601ABA4896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/>
            <a:t>Now What?</a:t>
          </a:r>
          <a:endParaRPr lang="en-US" dirty="0"/>
        </a:p>
      </dgm:t>
    </dgm:pt>
    <dgm:pt modelId="{57F3CA03-8D76-49BC-854C-F5E4072D2E51}" type="parTrans" cxnId="{984B9BA4-2543-41FA-89B1-7557A6DCFA9E}">
      <dgm:prSet/>
      <dgm:spPr/>
      <dgm:t>
        <a:bodyPr/>
        <a:lstStyle/>
        <a:p>
          <a:endParaRPr lang="en-US"/>
        </a:p>
      </dgm:t>
    </dgm:pt>
    <dgm:pt modelId="{99F28E73-CAE6-4C67-A313-F0322DA42E10}" type="sibTrans" cxnId="{984B9BA4-2543-41FA-89B1-7557A6DCFA9E}">
      <dgm:prSet/>
      <dgm:spPr/>
      <dgm:t>
        <a:bodyPr/>
        <a:lstStyle/>
        <a:p>
          <a:endParaRPr lang="en-US"/>
        </a:p>
      </dgm:t>
    </dgm:pt>
    <dgm:pt modelId="{FEFE63D8-8913-4A2D-ACD3-5CE7F9EEC3FE}" type="pres">
      <dgm:prSet presAssocID="{A1186104-0A89-4185-902E-8ECB5EECA524}" presName="linearFlow" presStyleCnt="0">
        <dgm:presLayoutVars>
          <dgm:dir/>
          <dgm:resizeHandles val="exact"/>
        </dgm:presLayoutVars>
      </dgm:prSet>
      <dgm:spPr/>
    </dgm:pt>
    <dgm:pt modelId="{F93FF62C-B3F0-4EDF-9CDB-BD9939DBE18D}" type="pres">
      <dgm:prSet presAssocID="{FE4BE5E7-021E-4B3E-982D-73601ABA4896}" presName="composite" presStyleCnt="0"/>
      <dgm:spPr/>
    </dgm:pt>
    <dgm:pt modelId="{A87C4533-AA45-4236-B8D6-2DA274549FA3}" type="pres">
      <dgm:prSet presAssocID="{FE4BE5E7-021E-4B3E-982D-73601ABA4896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FF07491F-65B0-4D9E-9E9A-FBB811ADAFA8}" type="pres">
      <dgm:prSet presAssocID="{FE4BE5E7-021E-4B3E-982D-73601ABA4896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32E494-7624-4BB7-9B32-D617E3ED59C4}" type="presOf" srcId="{FE4BE5E7-021E-4B3E-982D-73601ABA4896}" destId="{FF07491F-65B0-4D9E-9E9A-FBB811ADAFA8}" srcOrd="0" destOrd="0" presId="urn:microsoft.com/office/officeart/2005/8/layout/vList3"/>
    <dgm:cxn modelId="{984B9BA4-2543-41FA-89B1-7557A6DCFA9E}" srcId="{A1186104-0A89-4185-902E-8ECB5EECA524}" destId="{FE4BE5E7-021E-4B3E-982D-73601ABA4896}" srcOrd="0" destOrd="0" parTransId="{57F3CA03-8D76-49BC-854C-F5E4072D2E51}" sibTransId="{99F28E73-CAE6-4C67-A313-F0322DA42E10}"/>
    <dgm:cxn modelId="{AF2381B9-5455-41C9-A914-5F11536F5E4C}" type="presOf" srcId="{A1186104-0A89-4185-902E-8ECB5EECA524}" destId="{FEFE63D8-8913-4A2D-ACD3-5CE7F9EEC3FE}" srcOrd="0" destOrd="0" presId="urn:microsoft.com/office/officeart/2005/8/layout/vList3"/>
    <dgm:cxn modelId="{C74D8AC8-46FA-40E2-BC25-30C74E2648A2}" type="presParOf" srcId="{FEFE63D8-8913-4A2D-ACD3-5CE7F9EEC3FE}" destId="{F93FF62C-B3F0-4EDF-9CDB-BD9939DBE18D}" srcOrd="0" destOrd="0" presId="urn:microsoft.com/office/officeart/2005/8/layout/vList3"/>
    <dgm:cxn modelId="{CE58E758-D6DB-4317-9C4E-1EA9C0174948}" type="presParOf" srcId="{F93FF62C-B3F0-4EDF-9CDB-BD9939DBE18D}" destId="{A87C4533-AA45-4236-B8D6-2DA274549FA3}" srcOrd="0" destOrd="0" presId="urn:microsoft.com/office/officeart/2005/8/layout/vList3"/>
    <dgm:cxn modelId="{A8BF63D8-7719-4219-AC9B-E044C3ABAA3E}" type="presParOf" srcId="{F93FF62C-B3F0-4EDF-9CDB-BD9939DBE18D}" destId="{FF07491F-65B0-4D9E-9E9A-FBB811ADAFA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186104-0A89-4185-902E-8ECB5EECA524}" type="doc">
      <dgm:prSet loTypeId="urn:microsoft.com/office/officeart/2005/8/layout/vList3" loCatId="picture" qsTypeId="urn:microsoft.com/office/officeart/2005/8/quickstyle/simple1" qsCatId="simple" csTypeId="urn:microsoft.com/office/officeart/2005/8/colors/colorful1" csCatId="colorful" phldr="1"/>
      <dgm:spPr/>
    </dgm:pt>
    <dgm:pt modelId="{FE4BE5E7-021E-4B3E-982D-73601ABA4896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/>
            <a:t>Now What?</a:t>
          </a:r>
          <a:endParaRPr lang="en-US" dirty="0"/>
        </a:p>
      </dgm:t>
    </dgm:pt>
    <dgm:pt modelId="{57F3CA03-8D76-49BC-854C-F5E4072D2E51}" type="parTrans" cxnId="{984B9BA4-2543-41FA-89B1-7557A6DCFA9E}">
      <dgm:prSet/>
      <dgm:spPr/>
      <dgm:t>
        <a:bodyPr/>
        <a:lstStyle/>
        <a:p>
          <a:endParaRPr lang="en-US"/>
        </a:p>
      </dgm:t>
    </dgm:pt>
    <dgm:pt modelId="{99F28E73-CAE6-4C67-A313-F0322DA42E10}" type="sibTrans" cxnId="{984B9BA4-2543-41FA-89B1-7557A6DCFA9E}">
      <dgm:prSet/>
      <dgm:spPr/>
      <dgm:t>
        <a:bodyPr/>
        <a:lstStyle/>
        <a:p>
          <a:endParaRPr lang="en-US"/>
        </a:p>
      </dgm:t>
    </dgm:pt>
    <dgm:pt modelId="{4095D4E0-EBEE-489E-9FAC-EE8B7131DE06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OD as Adaptive Action</a:t>
          </a:r>
          <a:endParaRPr lang="en-US" dirty="0"/>
        </a:p>
      </dgm:t>
    </dgm:pt>
    <dgm:pt modelId="{A00348D7-BB60-4286-A11A-1831AF230149}" type="sibTrans" cxnId="{77F8BADF-A6BF-4C50-97B6-75C733799611}">
      <dgm:prSet/>
      <dgm:spPr/>
      <dgm:t>
        <a:bodyPr/>
        <a:lstStyle/>
        <a:p>
          <a:endParaRPr lang="en-US"/>
        </a:p>
      </dgm:t>
    </dgm:pt>
    <dgm:pt modelId="{9A1C272D-B052-4B90-AC8C-28BF05E85B8B}" type="parTrans" cxnId="{77F8BADF-A6BF-4C50-97B6-75C733799611}">
      <dgm:prSet/>
      <dgm:spPr/>
      <dgm:t>
        <a:bodyPr/>
        <a:lstStyle/>
        <a:p>
          <a:endParaRPr lang="en-US"/>
        </a:p>
      </dgm:t>
    </dgm:pt>
    <dgm:pt modelId="{6B23C785-6E32-4AF7-9F3A-77E6C8E16C4B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Name of the Game</a:t>
          </a:r>
          <a:endParaRPr lang="en-US" dirty="0"/>
        </a:p>
      </dgm:t>
    </dgm:pt>
    <dgm:pt modelId="{70DD6DDD-BEC2-45C1-A913-87034706ADC2}" type="sibTrans" cxnId="{F3F5EA18-74CD-4060-8AB7-BC9797F2BB05}">
      <dgm:prSet/>
      <dgm:spPr/>
      <dgm:t>
        <a:bodyPr/>
        <a:lstStyle/>
        <a:p>
          <a:endParaRPr lang="en-US"/>
        </a:p>
      </dgm:t>
    </dgm:pt>
    <dgm:pt modelId="{2EF8D0B6-5D2F-468D-85EE-22B118E3B01B}" type="parTrans" cxnId="{F3F5EA18-74CD-4060-8AB7-BC9797F2BB05}">
      <dgm:prSet/>
      <dgm:spPr/>
      <dgm:t>
        <a:bodyPr/>
        <a:lstStyle/>
        <a:p>
          <a:endParaRPr lang="en-US"/>
        </a:p>
      </dgm:t>
    </dgm:pt>
    <dgm:pt modelId="{B7250615-CB76-4F36-957C-E8ED79DE9CA9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Patterns of Best &amp; Worst</a:t>
          </a:r>
          <a:endParaRPr lang="en-US" dirty="0"/>
        </a:p>
      </dgm:t>
    </dgm:pt>
    <dgm:pt modelId="{C80CFDB6-3FA0-4E98-9922-AE64618D6FEA}" type="sibTrans" cxnId="{C3502AB2-36B3-4D18-901C-A90FD620F88F}">
      <dgm:prSet/>
      <dgm:spPr/>
      <dgm:t>
        <a:bodyPr/>
        <a:lstStyle/>
        <a:p>
          <a:endParaRPr lang="en-US"/>
        </a:p>
      </dgm:t>
    </dgm:pt>
    <dgm:pt modelId="{4CE23F0F-16A6-4CEA-996C-6FA8125E1B01}" type="parTrans" cxnId="{C3502AB2-36B3-4D18-901C-A90FD620F88F}">
      <dgm:prSet/>
      <dgm:spPr/>
      <dgm:t>
        <a:bodyPr/>
        <a:lstStyle/>
        <a:p>
          <a:endParaRPr lang="en-US"/>
        </a:p>
      </dgm:t>
    </dgm:pt>
    <dgm:pt modelId="{FEFE63D8-8913-4A2D-ACD3-5CE7F9EEC3FE}" type="pres">
      <dgm:prSet presAssocID="{A1186104-0A89-4185-902E-8ECB5EECA524}" presName="linearFlow" presStyleCnt="0">
        <dgm:presLayoutVars>
          <dgm:dir/>
          <dgm:resizeHandles val="exact"/>
        </dgm:presLayoutVars>
      </dgm:prSet>
      <dgm:spPr/>
    </dgm:pt>
    <dgm:pt modelId="{0BD4441A-EB7F-44C0-9244-5C9761B78350}" type="pres">
      <dgm:prSet presAssocID="{B7250615-CB76-4F36-957C-E8ED79DE9CA9}" presName="composite" presStyleCnt="0"/>
      <dgm:spPr/>
    </dgm:pt>
    <dgm:pt modelId="{088D0068-5ECF-4907-83A9-64EB51839099}" type="pres">
      <dgm:prSet presAssocID="{B7250615-CB76-4F36-957C-E8ED79DE9CA9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DBDDA3A6-B6FF-49B6-94C5-D98E363E6AEB}" type="pres">
      <dgm:prSet presAssocID="{B7250615-CB76-4F36-957C-E8ED79DE9CA9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F73D16-7FC9-4FC5-A280-7D4E7389CEB7}" type="pres">
      <dgm:prSet presAssocID="{C80CFDB6-3FA0-4E98-9922-AE64618D6FEA}" presName="spacing" presStyleCnt="0"/>
      <dgm:spPr/>
    </dgm:pt>
    <dgm:pt modelId="{032C2F27-936B-43B9-B199-D0B165DF1801}" type="pres">
      <dgm:prSet presAssocID="{6B23C785-6E32-4AF7-9F3A-77E6C8E16C4B}" presName="composite" presStyleCnt="0"/>
      <dgm:spPr/>
    </dgm:pt>
    <dgm:pt modelId="{684616F8-9D9E-4EE3-BF1E-94C324F9C38D}" type="pres">
      <dgm:prSet presAssocID="{6B23C785-6E32-4AF7-9F3A-77E6C8E16C4B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56C0C42B-5BF9-4C27-80FE-E6050E3AC644}" type="pres">
      <dgm:prSet presAssocID="{6B23C785-6E32-4AF7-9F3A-77E6C8E16C4B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35742D-0C77-4A9D-8FA8-BA17CF3BD8B4}" type="pres">
      <dgm:prSet presAssocID="{70DD6DDD-BEC2-45C1-A913-87034706ADC2}" presName="spacing" presStyleCnt="0"/>
      <dgm:spPr/>
    </dgm:pt>
    <dgm:pt modelId="{6A36CD0B-8F86-47FD-B519-A45D5C21D407}" type="pres">
      <dgm:prSet presAssocID="{4095D4E0-EBEE-489E-9FAC-EE8B7131DE06}" presName="composite" presStyleCnt="0"/>
      <dgm:spPr/>
    </dgm:pt>
    <dgm:pt modelId="{D0AF396F-975B-46D4-ACA1-9D1482143B8A}" type="pres">
      <dgm:prSet presAssocID="{4095D4E0-EBEE-489E-9FAC-EE8B7131DE06}" presName="imgShp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5E1FCC1-78F8-468E-9C6D-661037C58FB7}" type="pres">
      <dgm:prSet presAssocID="{4095D4E0-EBEE-489E-9FAC-EE8B7131DE06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8EB3E6-1989-4739-A6AD-B99DE620B28B}" type="pres">
      <dgm:prSet presAssocID="{A00348D7-BB60-4286-A11A-1831AF230149}" presName="spacing" presStyleCnt="0"/>
      <dgm:spPr/>
    </dgm:pt>
    <dgm:pt modelId="{F93FF62C-B3F0-4EDF-9CDB-BD9939DBE18D}" type="pres">
      <dgm:prSet presAssocID="{FE4BE5E7-021E-4B3E-982D-73601ABA4896}" presName="composite" presStyleCnt="0"/>
      <dgm:spPr/>
    </dgm:pt>
    <dgm:pt modelId="{A87C4533-AA45-4236-B8D6-2DA274549FA3}" type="pres">
      <dgm:prSet presAssocID="{FE4BE5E7-021E-4B3E-982D-73601ABA4896}" presName="imgShp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FF07491F-65B0-4D9E-9E9A-FBB811ADAFA8}" type="pres">
      <dgm:prSet presAssocID="{FE4BE5E7-021E-4B3E-982D-73601ABA4896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9A47E6-AE0B-4547-A0E2-F3A94B8279B6}" type="presOf" srcId="{6B23C785-6E32-4AF7-9F3A-77E6C8E16C4B}" destId="{56C0C42B-5BF9-4C27-80FE-E6050E3AC644}" srcOrd="0" destOrd="0" presId="urn:microsoft.com/office/officeart/2005/8/layout/vList3"/>
    <dgm:cxn modelId="{C3502AB2-36B3-4D18-901C-A90FD620F88F}" srcId="{A1186104-0A89-4185-902E-8ECB5EECA524}" destId="{B7250615-CB76-4F36-957C-E8ED79DE9CA9}" srcOrd="0" destOrd="0" parTransId="{4CE23F0F-16A6-4CEA-996C-6FA8125E1B01}" sibTransId="{C80CFDB6-3FA0-4E98-9922-AE64618D6FEA}"/>
    <dgm:cxn modelId="{833A88FA-6FB8-4920-815A-0B01B4934490}" type="presOf" srcId="{B7250615-CB76-4F36-957C-E8ED79DE9CA9}" destId="{DBDDA3A6-B6FF-49B6-94C5-D98E363E6AEB}" srcOrd="0" destOrd="0" presId="urn:microsoft.com/office/officeart/2005/8/layout/vList3"/>
    <dgm:cxn modelId="{E11977E0-B1C6-4FA0-A1E3-661C5BB2499D}" type="presOf" srcId="{A1186104-0A89-4185-902E-8ECB5EECA524}" destId="{FEFE63D8-8913-4A2D-ACD3-5CE7F9EEC3FE}" srcOrd="0" destOrd="0" presId="urn:microsoft.com/office/officeart/2005/8/layout/vList3"/>
    <dgm:cxn modelId="{984B9BA4-2543-41FA-89B1-7557A6DCFA9E}" srcId="{A1186104-0A89-4185-902E-8ECB5EECA524}" destId="{FE4BE5E7-021E-4B3E-982D-73601ABA4896}" srcOrd="3" destOrd="0" parTransId="{57F3CA03-8D76-49BC-854C-F5E4072D2E51}" sibTransId="{99F28E73-CAE6-4C67-A313-F0322DA42E10}"/>
    <dgm:cxn modelId="{4D5136AA-31D3-4321-A5C0-C57BFB8680BD}" type="presOf" srcId="{4095D4E0-EBEE-489E-9FAC-EE8B7131DE06}" destId="{35E1FCC1-78F8-468E-9C6D-661037C58FB7}" srcOrd="0" destOrd="0" presId="urn:microsoft.com/office/officeart/2005/8/layout/vList3"/>
    <dgm:cxn modelId="{F3F5EA18-74CD-4060-8AB7-BC9797F2BB05}" srcId="{A1186104-0A89-4185-902E-8ECB5EECA524}" destId="{6B23C785-6E32-4AF7-9F3A-77E6C8E16C4B}" srcOrd="1" destOrd="0" parTransId="{2EF8D0B6-5D2F-468D-85EE-22B118E3B01B}" sibTransId="{70DD6DDD-BEC2-45C1-A913-87034706ADC2}"/>
    <dgm:cxn modelId="{77F8BADF-A6BF-4C50-97B6-75C733799611}" srcId="{A1186104-0A89-4185-902E-8ECB5EECA524}" destId="{4095D4E0-EBEE-489E-9FAC-EE8B7131DE06}" srcOrd="2" destOrd="0" parTransId="{9A1C272D-B052-4B90-AC8C-28BF05E85B8B}" sibTransId="{A00348D7-BB60-4286-A11A-1831AF230149}"/>
    <dgm:cxn modelId="{1E511FD2-E73B-4C5A-8F7C-9EAA673385D0}" type="presOf" srcId="{FE4BE5E7-021E-4B3E-982D-73601ABA4896}" destId="{FF07491F-65B0-4D9E-9E9A-FBB811ADAFA8}" srcOrd="0" destOrd="0" presId="urn:microsoft.com/office/officeart/2005/8/layout/vList3"/>
    <dgm:cxn modelId="{6CC64D4D-80D6-4AC5-BA9B-16C3B58D53A7}" type="presParOf" srcId="{FEFE63D8-8913-4A2D-ACD3-5CE7F9EEC3FE}" destId="{0BD4441A-EB7F-44C0-9244-5C9761B78350}" srcOrd="0" destOrd="0" presId="urn:microsoft.com/office/officeart/2005/8/layout/vList3"/>
    <dgm:cxn modelId="{2215B321-D4BD-4A63-AE99-51138032FB98}" type="presParOf" srcId="{0BD4441A-EB7F-44C0-9244-5C9761B78350}" destId="{088D0068-5ECF-4907-83A9-64EB51839099}" srcOrd="0" destOrd="0" presId="urn:microsoft.com/office/officeart/2005/8/layout/vList3"/>
    <dgm:cxn modelId="{65A9DB59-A4AE-4D28-A369-C29D23E5C00F}" type="presParOf" srcId="{0BD4441A-EB7F-44C0-9244-5C9761B78350}" destId="{DBDDA3A6-B6FF-49B6-94C5-D98E363E6AEB}" srcOrd="1" destOrd="0" presId="urn:microsoft.com/office/officeart/2005/8/layout/vList3"/>
    <dgm:cxn modelId="{B14E6754-05AA-4E9D-A145-FE0FB669DDCE}" type="presParOf" srcId="{FEFE63D8-8913-4A2D-ACD3-5CE7F9EEC3FE}" destId="{4DF73D16-7FC9-4FC5-A280-7D4E7389CEB7}" srcOrd="1" destOrd="0" presId="urn:microsoft.com/office/officeart/2005/8/layout/vList3"/>
    <dgm:cxn modelId="{E2FF6648-2A36-4A05-A222-A41BDA9168DA}" type="presParOf" srcId="{FEFE63D8-8913-4A2D-ACD3-5CE7F9EEC3FE}" destId="{032C2F27-936B-43B9-B199-D0B165DF1801}" srcOrd="2" destOrd="0" presId="urn:microsoft.com/office/officeart/2005/8/layout/vList3"/>
    <dgm:cxn modelId="{3328AA33-1FE0-4F56-B0A8-A410E4040FDD}" type="presParOf" srcId="{032C2F27-936B-43B9-B199-D0B165DF1801}" destId="{684616F8-9D9E-4EE3-BF1E-94C324F9C38D}" srcOrd="0" destOrd="0" presId="urn:microsoft.com/office/officeart/2005/8/layout/vList3"/>
    <dgm:cxn modelId="{A68DAD3E-5371-4A78-A63F-E420F9190FBC}" type="presParOf" srcId="{032C2F27-936B-43B9-B199-D0B165DF1801}" destId="{56C0C42B-5BF9-4C27-80FE-E6050E3AC644}" srcOrd="1" destOrd="0" presId="urn:microsoft.com/office/officeart/2005/8/layout/vList3"/>
    <dgm:cxn modelId="{4E32B45A-F5EB-4EEB-ACB7-79182C8957A7}" type="presParOf" srcId="{FEFE63D8-8913-4A2D-ACD3-5CE7F9EEC3FE}" destId="{E135742D-0C77-4A9D-8FA8-BA17CF3BD8B4}" srcOrd="3" destOrd="0" presId="urn:microsoft.com/office/officeart/2005/8/layout/vList3"/>
    <dgm:cxn modelId="{AC14EABC-572B-4A1A-9D4B-CC0F1463B8D7}" type="presParOf" srcId="{FEFE63D8-8913-4A2D-ACD3-5CE7F9EEC3FE}" destId="{6A36CD0B-8F86-47FD-B519-A45D5C21D407}" srcOrd="4" destOrd="0" presId="urn:microsoft.com/office/officeart/2005/8/layout/vList3"/>
    <dgm:cxn modelId="{46BD4639-A54E-4E91-AB5E-3980FA3B0B91}" type="presParOf" srcId="{6A36CD0B-8F86-47FD-B519-A45D5C21D407}" destId="{D0AF396F-975B-46D4-ACA1-9D1482143B8A}" srcOrd="0" destOrd="0" presId="urn:microsoft.com/office/officeart/2005/8/layout/vList3"/>
    <dgm:cxn modelId="{F711F30F-A22C-4916-9BAD-D61C8009AC0C}" type="presParOf" srcId="{6A36CD0B-8F86-47FD-B519-A45D5C21D407}" destId="{35E1FCC1-78F8-468E-9C6D-661037C58FB7}" srcOrd="1" destOrd="0" presId="urn:microsoft.com/office/officeart/2005/8/layout/vList3"/>
    <dgm:cxn modelId="{C046F96A-8FAF-4E4D-8D3D-4B40663F2D33}" type="presParOf" srcId="{FEFE63D8-8913-4A2D-ACD3-5CE7F9EEC3FE}" destId="{048EB3E6-1989-4739-A6AD-B99DE620B28B}" srcOrd="5" destOrd="0" presId="urn:microsoft.com/office/officeart/2005/8/layout/vList3"/>
    <dgm:cxn modelId="{0B3AAABE-EDD8-4510-B3B7-287CFE1F7D5D}" type="presParOf" srcId="{FEFE63D8-8913-4A2D-ACD3-5CE7F9EEC3FE}" destId="{F93FF62C-B3F0-4EDF-9CDB-BD9939DBE18D}" srcOrd="6" destOrd="0" presId="urn:microsoft.com/office/officeart/2005/8/layout/vList3"/>
    <dgm:cxn modelId="{60AA0511-0AB2-49EC-8F8C-0542F46DA4F2}" type="presParOf" srcId="{F93FF62C-B3F0-4EDF-9CDB-BD9939DBE18D}" destId="{A87C4533-AA45-4236-B8D6-2DA274549FA3}" srcOrd="0" destOrd="0" presId="urn:microsoft.com/office/officeart/2005/8/layout/vList3"/>
    <dgm:cxn modelId="{CAD0A1F8-898C-4AA2-B5F7-833F1D2BE26D}" type="presParOf" srcId="{F93FF62C-B3F0-4EDF-9CDB-BD9939DBE18D}" destId="{FF07491F-65B0-4D9E-9E9A-FBB811ADAFA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DA3A6-B6FF-49B6-94C5-D98E363E6AEB}">
      <dsp:nvSpPr>
        <dsp:cNvPr id="0" name=""/>
        <dsp:cNvSpPr/>
      </dsp:nvSpPr>
      <dsp:spPr>
        <a:xfrm rot="10800000">
          <a:off x="1609322" y="2573"/>
          <a:ext cx="5472684" cy="923459"/>
        </a:xfrm>
        <a:prstGeom prst="homePlat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160020" rIns="298704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What’s the game?</a:t>
          </a:r>
          <a:endParaRPr lang="en-US" sz="4200" kern="1200" dirty="0"/>
        </a:p>
      </dsp:txBody>
      <dsp:txXfrm rot="10800000">
        <a:off x="1840187" y="2573"/>
        <a:ext cx="5241819" cy="923459"/>
      </dsp:txXfrm>
    </dsp:sp>
    <dsp:sp modelId="{088D0068-5ECF-4907-83A9-64EB51839099}">
      <dsp:nvSpPr>
        <dsp:cNvPr id="0" name=""/>
        <dsp:cNvSpPr/>
      </dsp:nvSpPr>
      <dsp:spPr>
        <a:xfrm>
          <a:off x="1147593" y="2573"/>
          <a:ext cx="923459" cy="92345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C0C42B-5BF9-4C27-80FE-E6050E3AC644}">
      <dsp:nvSpPr>
        <dsp:cNvPr id="0" name=""/>
        <dsp:cNvSpPr/>
      </dsp:nvSpPr>
      <dsp:spPr>
        <a:xfrm rot="10800000">
          <a:off x="1609322" y="1201692"/>
          <a:ext cx="5472684" cy="923459"/>
        </a:xfrm>
        <a:prstGeom prst="homePlat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160020" rIns="298704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What’s the frame?</a:t>
          </a:r>
          <a:endParaRPr lang="en-US" sz="4200" kern="1200" dirty="0"/>
        </a:p>
      </dsp:txBody>
      <dsp:txXfrm rot="10800000">
        <a:off x="1840187" y="1201692"/>
        <a:ext cx="5241819" cy="923459"/>
      </dsp:txXfrm>
    </dsp:sp>
    <dsp:sp modelId="{684616F8-9D9E-4EE3-BF1E-94C324F9C38D}">
      <dsp:nvSpPr>
        <dsp:cNvPr id="0" name=""/>
        <dsp:cNvSpPr/>
      </dsp:nvSpPr>
      <dsp:spPr>
        <a:xfrm>
          <a:off x="1147593" y="1201692"/>
          <a:ext cx="923459" cy="92345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E1FCC1-78F8-468E-9C6D-661037C58FB7}">
      <dsp:nvSpPr>
        <dsp:cNvPr id="0" name=""/>
        <dsp:cNvSpPr/>
      </dsp:nvSpPr>
      <dsp:spPr>
        <a:xfrm rot="10800000">
          <a:off x="1609322" y="2400811"/>
          <a:ext cx="5472684" cy="923459"/>
        </a:xfrm>
        <a:prstGeom prst="homePlat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160020" rIns="298704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How do we play?</a:t>
          </a:r>
          <a:endParaRPr lang="en-US" sz="4200" kern="1200" dirty="0"/>
        </a:p>
      </dsp:txBody>
      <dsp:txXfrm rot="10800000">
        <a:off x="1840187" y="2400811"/>
        <a:ext cx="5241819" cy="923459"/>
      </dsp:txXfrm>
    </dsp:sp>
    <dsp:sp modelId="{D0AF396F-975B-46D4-ACA1-9D1482143B8A}">
      <dsp:nvSpPr>
        <dsp:cNvPr id="0" name=""/>
        <dsp:cNvSpPr/>
      </dsp:nvSpPr>
      <dsp:spPr>
        <a:xfrm>
          <a:off x="1147593" y="2400811"/>
          <a:ext cx="923459" cy="92345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07491F-65B0-4D9E-9E9A-FBB811ADAFA8}">
      <dsp:nvSpPr>
        <dsp:cNvPr id="0" name=""/>
        <dsp:cNvSpPr/>
      </dsp:nvSpPr>
      <dsp:spPr>
        <a:xfrm rot="10800000">
          <a:off x="1609322" y="3599929"/>
          <a:ext cx="5472684" cy="923459"/>
        </a:xfrm>
        <a:prstGeom prst="homePlat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160020" rIns="298704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Now What?</a:t>
          </a:r>
          <a:endParaRPr lang="en-US" sz="4200" kern="1200" dirty="0"/>
        </a:p>
      </dsp:txBody>
      <dsp:txXfrm rot="10800000">
        <a:off x="1840187" y="3599929"/>
        <a:ext cx="5241819" cy="923459"/>
      </dsp:txXfrm>
    </dsp:sp>
    <dsp:sp modelId="{A87C4533-AA45-4236-B8D6-2DA274549FA3}">
      <dsp:nvSpPr>
        <dsp:cNvPr id="0" name=""/>
        <dsp:cNvSpPr/>
      </dsp:nvSpPr>
      <dsp:spPr>
        <a:xfrm>
          <a:off x="1147593" y="3599929"/>
          <a:ext cx="923459" cy="92345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DA3A6-B6FF-49B6-94C5-D98E363E6AEB}">
      <dsp:nvSpPr>
        <dsp:cNvPr id="0" name=""/>
        <dsp:cNvSpPr/>
      </dsp:nvSpPr>
      <dsp:spPr>
        <a:xfrm rot="10800000">
          <a:off x="2067686" y="884523"/>
          <a:ext cx="5472684" cy="2756916"/>
        </a:xfrm>
        <a:prstGeom prst="homePlat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5723" tIns="220980" rIns="412496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What’s the game?</a:t>
          </a:r>
          <a:endParaRPr lang="en-US" sz="5800" kern="1200" dirty="0"/>
        </a:p>
      </dsp:txBody>
      <dsp:txXfrm rot="10800000">
        <a:off x="2756915" y="884523"/>
        <a:ext cx="4783455" cy="2756916"/>
      </dsp:txXfrm>
    </dsp:sp>
    <dsp:sp modelId="{088D0068-5ECF-4907-83A9-64EB51839099}">
      <dsp:nvSpPr>
        <dsp:cNvPr id="0" name=""/>
        <dsp:cNvSpPr/>
      </dsp:nvSpPr>
      <dsp:spPr>
        <a:xfrm>
          <a:off x="689228" y="884523"/>
          <a:ext cx="2756916" cy="275691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0C42B-5BF9-4C27-80FE-E6050E3AC644}">
      <dsp:nvSpPr>
        <dsp:cNvPr id="0" name=""/>
        <dsp:cNvSpPr/>
      </dsp:nvSpPr>
      <dsp:spPr>
        <a:xfrm rot="10800000">
          <a:off x="2057398" y="762006"/>
          <a:ext cx="5472684" cy="2756916"/>
        </a:xfrm>
        <a:prstGeom prst="homePlat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5723" tIns="167640" rIns="312928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What’s the frame?</a:t>
          </a:r>
        </a:p>
      </dsp:txBody>
      <dsp:txXfrm rot="10800000">
        <a:off x="2746627" y="762006"/>
        <a:ext cx="4783455" cy="2756916"/>
      </dsp:txXfrm>
    </dsp:sp>
    <dsp:sp modelId="{684616F8-9D9E-4EE3-BF1E-94C324F9C38D}">
      <dsp:nvSpPr>
        <dsp:cNvPr id="0" name=""/>
        <dsp:cNvSpPr/>
      </dsp:nvSpPr>
      <dsp:spPr>
        <a:xfrm>
          <a:off x="689228" y="884523"/>
          <a:ext cx="2756916" cy="275691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1FCC1-78F8-468E-9C6D-661037C58FB7}">
      <dsp:nvSpPr>
        <dsp:cNvPr id="0" name=""/>
        <dsp:cNvSpPr/>
      </dsp:nvSpPr>
      <dsp:spPr>
        <a:xfrm rot="10800000">
          <a:off x="1709363" y="884523"/>
          <a:ext cx="5950449" cy="2756916"/>
        </a:xfrm>
        <a:prstGeom prst="homePlat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5723" tIns="247650" rIns="46228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How do we play?</a:t>
          </a:r>
          <a:endParaRPr lang="en-US" sz="6500" kern="1200" dirty="0"/>
        </a:p>
      </dsp:txBody>
      <dsp:txXfrm rot="10800000">
        <a:off x="2398592" y="884523"/>
        <a:ext cx="5261220" cy="2756916"/>
      </dsp:txXfrm>
    </dsp:sp>
    <dsp:sp modelId="{D0AF396F-975B-46D4-ACA1-9D1482143B8A}">
      <dsp:nvSpPr>
        <dsp:cNvPr id="0" name=""/>
        <dsp:cNvSpPr/>
      </dsp:nvSpPr>
      <dsp:spPr>
        <a:xfrm>
          <a:off x="569787" y="884523"/>
          <a:ext cx="2756916" cy="275691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7491F-65B0-4D9E-9E9A-FBB811ADAFA8}">
      <dsp:nvSpPr>
        <dsp:cNvPr id="0" name=""/>
        <dsp:cNvSpPr/>
      </dsp:nvSpPr>
      <dsp:spPr>
        <a:xfrm rot="10800000">
          <a:off x="2067686" y="884523"/>
          <a:ext cx="5472684" cy="2756916"/>
        </a:xfrm>
        <a:prstGeom prst="homePlat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5723" tIns="247650" rIns="46228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Now What?</a:t>
          </a:r>
          <a:endParaRPr lang="en-US" sz="6500" kern="1200" dirty="0"/>
        </a:p>
      </dsp:txBody>
      <dsp:txXfrm rot="10800000">
        <a:off x="2756915" y="884523"/>
        <a:ext cx="4783455" cy="2756916"/>
      </dsp:txXfrm>
    </dsp:sp>
    <dsp:sp modelId="{A87C4533-AA45-4236-B8D6-2DA274549FA3}">
      <dsp:nvSpPr>
        <dsp:cNvPr id="0" name=""/>
        <dsp:cNvSpPr/>
      </dsp:nvSpPr>
      <dsp:spPr>
        <a:xfrm>
          <a:off x="689228" y="884523"/>
          <a:ext cx="2756916" cy="275691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DA3A6-B6FF-49B6-94C5-D98E363E6AEB}">
      <dsp:nvSpPr>
        <dsp:cNvPr id="0" name=""/>
        <dsp:cNvSpPr/>
      </dsp:nvSpPr>
      <dsp:spPr>
        <a:xfrm rot="10800000">
          <a:off x="1609322" y="2573"/>
          <a:ext cx="5472684" cy="923459"/>
        </a:xfrm>
        <a:prstGeom prst="homePlat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Patterns of Best &amp; Worst</a:t>
          </a:r>
          <a:endParaRPr lang="en-US" sz="3600" kern="1200" dirty="0"/>
        </a:p>
      </dsp:txBody>
      <dsp:txXfrm rot="10800000">
        <a:off x="1840187" y="2573"/>
        <a:ext cx="5241819" cy="923459"/>
      </dsp:txXfrm>
    </dsp:sp>
    <dsp:sp modelId="{088D0068-5ECF-4907-83A9-64EB51839099}">
      <dsp:nvSpPr>
        <dsp:cNvPr id="0" name=""/>
        <dsp:cNvSpPr/>
      </dsp:nvSpPr>
      <dsp:spPr>
        <a:xfrm>
          <a:off x="1147593" y="2573"/>
          <a:ext cx="923459" cy="92345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C0C42B-5BF9-4C27-80FE-E6050E3AC644}">
      <dsp:nvSpPr>
        <dsp:cNvPr id="0" name=""/>
        <dsp:cNvSpPr/>
      </dsp:nvSpPr>
      <dsp:spPr>
        <a:xfrm rot="10800000">
          <a:off x="1609322" y="1201692"/>
          <a:ext cx="5472684" cy="923459"/>
        </a:xfrm>
        <a:prstGeom prst="homePlat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Name of the Game</a:t>
          </a:r>
          <a:endParaRPr lang="en-US" sz="3600" kern="1200" dirty="0"/>
        </a:p>
      </dsp:txBody>
      <dsp:txXfrm rot="10800000">
        <a:off x="1840187" y="1201692"/>
        <a:ext cx="5241819" cy="923459"/>
      </dsp:txXfrm>
    </dsp:sp>
    <dsp:sp modelId="{684616F8-9D9E-4EE3-BF1E-94C324F9C38D}">
      <dsp:nvSpPr>
        <dsp:cNvPr id="0" name=""/>
        <dsp:cNvSpPr/>
      </dsp:nvSpPr>
      <dsp:spPr>
        <a:xfrm>
          <a:off x="1147593" y="1201692"/>
          <a:ext cx="923459" cy="92345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E1FCC1-78F8-468E-9C6D-661037C58FB7}">
      <dsp:nvSpPr>
        <dsp:cNvPr id="0" name=""/>
        <dsp:cNvSpPr/>
      </dsp:nvSpPr>
      <dsp:spPr>
        <a:xfrm rot="10800000">
          <a:off x="1609322" y="2400811"/>
          <a:ext cx="5472684" cy="923459"/>
        </a:xfrm>
        <a:prstGeom prst="homePlat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OD as Adaptive Action</a:t>
          </a:r>
          <a:endParaRPr lang="en-US" sz="3600" kern="1200" dirty="0"/>
        </a:p>
      </dsp:txBody>
      <dsp:txXfrm rot="10800000">
        <a:off x="1840187" y="2400811"/>
        <a:ext cx="5241819" cy="923459"/>
      </dsp:txXfrm>
    </dsp:sp>
    <dsp:sp modelId="{D0AF396F-975B-46D4-ACA1-9D1482143B8A}">
      <dsp:nvSpPr>
        <dsp:cNvPr id="0" name=""/>
        <dsp:cNvSpPr/>
      </dsp:nvSpPr>
      <dsp:spPr>
        <a:xfrm>
          <a:off x="1147593" y="2400811"/>
          <a:ext cx="923459" cy="92345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07491F-65B0-4D9E-9E9A-FBB811ADAFA8}">
      <dsp:nvSpPr>
        <dsp:cNvPr id="0" name=""/>
        <dsp:cNvSpPr/>
      </dsp:nvSpPr>
      <dsp:spPr>
        <a:xfrm rot="10800000">
          <a:off x="1609322" y="3599929"/>
          <a:ext cx="5472684" cy="923459"/>
        </a:xfrm>
        <a:prstGeom prst="homePlat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Now What?</a:t>
          </a:r>
          <a:endParaRPr lang="en-US" sz="3600" kern="1200" dirty="0"/>
        </a:p>
      </dsp:txBody>
      <dsp:txXfrm rot="10800000">
        <a:off x="1840187" y="3599929"/>
        <a:ext cx="5241819" cy="923459"/>
      </dsp:txXfrm>
    </dsp:sp>
    <dsp:sp modelId="{A87C4533-AA45-4236-B8D6-2DA274549FA3}">
      <dsp:nvSpPr>
        <dsp:cNvPr id="0" name=""/>
        <dsp:cNvSpPr/>
      </dsp:nvSpPr>
      <dsp:spPr>
        <a:xfrm>
          <a:off x="1147593" y="3599929"/>
          <a:ext cx="923459" cy="92345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RESCAS March 2014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4297-8CAD-40A2-84D3-D942EA927612}" type="slidenum">
              <a:rPr lang="en-US" sz="900" b="1" smtClean="0">
                <a:latin typeface="Arial" pitchFamily="34" charset="0"/>
                <a:cs typeface="Arial" pitchFamily="34" charset="0"/>
              </a:rPr>
              <a:t>‹#›</a:t>
            </a:fld>
            <a:endParaRPr lang="en-US" sz="9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21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7A3C8E-50F4-4D3F-BEB6-9FF25D0A046D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smtClean="0"/>
              <a:t>PACT Janury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0CF7DCA-DC59-47BD-B943-BA6B91EC1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736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CF7DCA-DC59-47BD-B943-BA6B91EC1C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59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91440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© 2014. HSD Institute. Use with permission. 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21225" y="6569076"/>
            <a:ext cx="226557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72EDA9F-B9BB-4CB7-90E7-422047E85B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77625" y="6569076"/>
            <a:ext cx="226557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OD Forum 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66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73162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bg2">
                  <a:lumMod val="50000"/>
                </a:schemeClr>
              </a:buClr>
              <a:buFont typeface="Estrangelo Edessa" pitchFamily="66" charset="0"/>
              <a:buChar char="»"/>
              <a:defRPr sz="300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chemeClr val="bg2">
                  <a:lumMod val="50000"/>
                </a:schemeClr>
              </a:buClr>
              <a:buFont typeface="Estrangelo Edessa" pitchFamily="66" charset="0"/>
              <a:buChar char="»"/>
              <a:defRPr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chemeClr val="bg2">
                  <a:lumMod val="50000"/>
                </a:schemeClr>
              </a:buClr>
              <a:buFont typeface="Estrangelo Edessa" pitchFamily="66" charset="0"/>
              <a:buChar char="»"/>
              <a:defRPr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chemeClr val="bg2">
                  <a:lumMod val="50000"/>
                </a:schemeClr>
              </a:buClr>
              <a:buFont typeface="Estrangelo Edessa" pitchFamily="66" charset="0"/>
              <a:buChar char="»"/>
              <a:defRPr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chemeClr val="bg2">
                  <a:lumMod val="50000"/>
                </a:schemeClr>
              </a:buClr>
              <a:buFont typeface="Estrangelo Edessa" pitchFamily="66" charset="0"/>
              <a:buChar char="»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91440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© 2014. HSD Institute. Use with permission.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21225" y="6569076"/>
            <a:ext cx="226557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72EDA9F-B9BB-4CB7-90E7-422047E85B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7625" y="6569076"/>
            <a:ext cx="226557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OD Forum 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305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91440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© 2014. HSD Institute. Use with permission.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21225" y="6569076"/>
            <a:ext cx="226557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72EDA9F-B9BB-4CB7-90E7-422047E85B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77625" y="6569076"/>
            <a:ext cx="226557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OD Forum 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92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tif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29000">
              <a:schemeClr val="bg1"/>
            </a:gs>
            <a:gs pos="100000">
              <a:schemeClr val="accent1">
                <a:lumMod val="40000"/>
                <a:lumOff val="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 userDrawn="1"/>
        </p:nvCxnSpPr>
        <p:spPr>
          <a:xfrm>
            <a:off x="457200" y="381000"/>
            <a:ext cx="739140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9062" y="403860"/>
            <a:ext cx="7086601" cy="1173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189" y="-11929"/>
            <a:ext cx="1593574" cy="10634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Connector 9"/>
          <p:cNvCxnSpPr/>
          <p:nvPr/>
        </p:nvCxnSpPr>
        <p:spPr>
          <a:xfrm flipH="1">
            <a:off x="7541937" y="-27169"/>
            <a:ext cx="355322" cy="106348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545663" y="1040296"/>
            <a:ext cx="159833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91440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© 2014. HSD Institute. Use with permission. 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21225" y="6569076"/>
            <a:ext cx="226557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72EDA9F-B9BB-4CB7-90E7-422047E85B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477625" y="6569076"/>
            <a:ext cx="226557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OD Forum 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63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3758" y="1796597"/>
            <a:ext cx="4830242" cy="1470025"/>
          </a:xfrm>
        </p:spPr>
        <p:txBody>
          <a:bodyPr>
            <a:noAutofit/>
          </a:bodyPr>
          <a:lstStyle/>
          <a:p>
            <a:r>
              <a:rPr lang="en-US" sz="3200" dirty="0" smtClean="0"/>
              <a:t>Radical Reframe: </a:t>
            </a:r>
            <a:br>
              <a:rPr lang="en-US" sz="3200" dirty="0" smtClean="0"/>
            </a:br>
            <a:r>
              <a:rPr lang="en-US" sz="3200" dirty="0" smtClean="0"/>
              <a:t>OD as an </a:t>
            </a:r>
            <a:br>
              <a:rPr lang="en-US" sz="3200" dirty="0" smtClean="0"/>
            </a:br>
            <a:r>
              <a:rPr lang="en-US" sz="3200" dirty="0" smtClean="0"/>
              <a:t>Infinite Game</a:t>
            </a:r>
            <a:endParaRPr lang="en-US" sz="32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3758" y="3704772"/>
            <a:ext cx="4830242" cy="1752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April 30, 2014</a:t>
            </a:r>
          </a:p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Glenda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Eoyang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, PhD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20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Human Systems Dynamics Institute</a:t>
            </a:r>
            <a:b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geoyang@hsdinstitute.org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91440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© 2014. HSD Institute. Use with permission.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21225" y="6569076"/>
            <a:ext cx="226557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72EDA9F-B9BB-4CB7-90E7-422047E85B8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7625" y="6569076"/>
            <a:ext cx="226557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OD Forum Spring 2014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00" t="5719" r="5599" b="8437"/>
          <a:stretch/>
        </p:blipFill>
        <p:spPr>
          <a:xfrm>
            <a:off x="457200" y="1524000"/>
            <a:ext cx="4191000" cy="35814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914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97602"/>
            <a:ext cx="3567180" cy="238521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9" y="2585412"/>
            <a:ext cx="3745149" cy="251460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28600" y="4065924"/>
            <a:ext cx="2987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6633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Static</a:t>
            </a:r>
            <a:endParaRPr lang="en-US" sz="2400" b="1" dirty="0">
              <a:solidFill>
                <a:srgbClr val="6633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799" y="5115252"/>
            <a:ext cx="2987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6633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Dynamic</a:t>
            </a:r>
            <a:endParaRPr lang="en-US" sz="2400" b="1" dirty="0">
              <a:solidFill>
                <a:srgbClr val="6633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182052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6633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Dynamical</a:t>
            </a:r>
            <a:endParaRPr lang="en-US" sz="2400" b="1" dirty="0">
              <a:solidFill>
                <a:srgbClr val="6633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73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Three </a:t>
            </a:r>
            <a:br>
              <a:rPr lang="en-US" dirty="0" smtClean="0"/>
            </a:br>
            <a:r>
              <a:rPr lang="en-US" dirty="0" smtClean="0"/>
              <a:t>Kinds of Change</a:t>
            </a:r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3200"/>
            <a:ext cx="7391400" cy="365125"/>
          </a:xfrm>
        </p:spPr>
        <p:txBody>
          <a:bodyPr/>
          <a:lstStyle/>
          <a:p>
            <a:r>
              <a:rPr lang="en-US" smtClean="0"/>
              <a:t>© 2013. HSD Institute. Use with permission. </a:t>
            </a:r>
            <a:endParaRPr lang="en-US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172EDA9F-B9BB-4CB7-90E7-422047E85B8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7" name="Date Placeholder 5"/>
          <p:cNvSpPr>
            <a:spLocks noGrp="1"/>
          </p:cNvSpPr>
          <p:nvPr>
            <p:ph type="dt" sz="half" idx="2"/>
          </p:nvPr>
        </p:nvSpPr>
        <p:spPr>
          <a:xfrm>
            <a:off x="609600" y="6569075"/>
            <a:ext cx="2133600" cy="365125"/>
          </a:xfrm>
        </p:spPr>
        <p:txBody>
          <a:bodyPr/>
          <a:lstStyle/>
          <a:p>
            <a:r>
              <a:rPr lang="en-US" dirty="0" smtClean="0"/>
              <a:t>HSDP Cohort 34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060757"/>
            <a:ext cx="3276600" cy="205177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32-Point Star 19"/>
          <p:cNvSpPr/>
          <p:nvPr/>
        </p:nvSpPr>
        <p:spPr>
          <a:xfrm>
            <a:off x="-914400" y="4750801"/>
            <a:ext cx="5791200" cy="2514600"/>
          </a:xfrm>
          <a:prstGeom prst="star32">
            <a:avLst/>
          </a:prstGeom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Now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questions inform OD for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each kind of change?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53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338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80519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Finite Game</a:t>
                      </a:r>
                      <a:endParaRPr lang="en-US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Infinite Game</a:t>
                      </a:r>
                      <a:endParaRPr lang="en-US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34281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Field</a:t>
                      </a:r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 of play</a:t>
                      </a:r>
                    </a:p>
                    <a:p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Opponents</a:t>
                      </a:r>
                    </a:p>
                    <a:p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Rules</a:t>
                      </a:r>
                    </a:p>
                    <a:p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Expertise</a:t>
                      </a:r>
                    </a:p>
                    <a:p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Purpose:  </a:t>
                      </a:r>
                      <a:br>
                        <a:rPr lang="en-US" sz="3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</a:br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To Win</a:t>
                      </a:r>
                      <a:endParaRPr lang="en-US" dirty="0" smtClean="0">
                        <a:solidFill>
                          <a:srgbClr val="002060"/>
                        </a:solidFill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endParaRPr lang="en-US" dirty="0">
                        <a:solidFill>
                          <a:srgbClr val="002060"/>
                        </a:solidFill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Unbounded</a:t>
                      </a:r>
                    </a:p>
                    <a:p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All</a:t>
                      </a:r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 players</a:t>
                      </a:r>
                    </a:p>
                    <a:p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Changing rules</a:t>
                      </a:r>
                    </a:p>
                    <a:p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Looking for fit</a:t>
                      </a:r>
                    </a:p>
                    <a:p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Purpose: </a:t>
                      </a:r>
                      <a:br>
                        <a:rPr lang="en-US" sz="3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</a:br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Keep Playing</a:t>
                      </a:r>
                      <a:endParaRPr lang="en-US" sz="3600" dirty="0">
                        <a:solidFill>
                          <a:srgbClr val="002060"/>
                        </a:solidFill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6" r="17023" b="23116"/>
          <a:stretch/>
        </p:blipFill>
        <p:spPr>
          <a:xfrm>
            <a:off x="4597401" y="2219962"/>
            <a:ext cx="4020960" cy="349503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1" y="2219962"/>
            <a:ext cx="4020960" cy="349503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Rules Are Changing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HSDP 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2014. HSD Institute. Use with permission.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2EDA9F-B9BB-4CB7-90E7-422047E85B8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8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3514319"/>
              </p:ext>
            </p:extLst>
          </p:nvPr>
        </p:nvGraphicFramePr>
        <p:xfrm>
          <a:off x="457200" y="1600200"/>
          <a:ext cx="8229600" cy="4338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80519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Finite Game</a:t>
                      </a:r>
                      <a:endParaRPr lang="en-US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Infinite Game</a:t>
                      </a:r>
                      <a:endParaRPr lang="en-US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34281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Field</a:t>
                      </a:r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 of play</a:t>
                      </a:r>
                    </a:p>
                    <a:p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Opponents</a:t>
                      </a:r>
                    </a:p>
                    <a:p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Rules</a:t>
                      </a:r>
                    </a:p>
                    <a:p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Expertise</a:t>
                      </a:r>
                    </a:p>
                    <a:p>
                      <a:pPr lvl="0"/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Purpose:  </a:t>
                      </a:r>
                      <a:br>
                        <a:rPr lang="en-US" sz="3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</a:br>
                      <a:r>
                        <a:rPr lang="en-US" sz="36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To Win</a:t>
                      </a:r>
                      <a:endParaRPr lang="en-US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endParaRPr lang="en-US" dirty="0">
                        <a:solidFill>
                          <a:srgbClr val="002060"/>
                        </a:solidFill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Unbounded</a:t>
                      </a:r>
                    </a:p>
                    <a:p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All</a:t>
                      </a:r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 players</a:t>
                      </a:r>
                    </a:p>
                    <a:p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Changing rules</a:t>
                      </a:r>
                    </a:p>
                    <a:p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Looking for fit</a:t>
                      </a:r>
                    </a:p>
                    <a:p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Purpose: </a:t>
                      </a:r>
                      <a:br>
                        <a:rPr lang="en-US" sz="3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</a:br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Keep Playing</a:t>
                      </a:r>
                      <a:endParaRPr lang="en-US" sz="3600" dirty="0">
                        <a:solidFill>
                          <a:srgbClr val="002060"/>
                        </a:solidFill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6" r="17023" b="23116"/>
          <a:stretch/>
        </p:blipFill>
        <p:spPr>
          <a:xfrm>
            <a:off x="4597401" y="2219962"/>
            <a:ext cx="4020960" cy="349503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Rules Are Changing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HSDP 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2014. HSD Institute. Use with permission.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2EDA9F-B9BB-4CB7-90E7-422047E85B8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7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1023572"/>
              </p:ext>
            </p:extLst>
          </p:nvPr>
        </p:nvGraphicFramePr>
        <p:xfrm>
          <a:off x="457200" y="1600200"/>
          <a:ext cx="8229600" cy="4338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80519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Finite Game</a:t>
                      </a:r>
                      <a:endParaRPr lang="en-US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Infinite Game</a:t>
                      </a:r>
                      <a:endParaRPr lang="en-US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34281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Field</a:t>
                      </a:r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 of play</a:t>
                      </a:r>
                    </a:p>
                    <a:p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Opponents</a:t>
                      </a:r>
                    </a:p>
                    <a:p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Rules</a:t>
                      </a:r>
                    </a:p>
                    <a:p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Expertise</a:t>
                      </a:r>
                    </a:p>
                    <a:p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Purpose:  </a:t>
                      </a:r>
                      <a:br>
                        <a:rPr lang="en-US" sz="3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</a:br>
                      <a:r>
                        <a:rPr lang="en-US" sz="36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To Win</a:t>
                      </a:r>
                      <a:endParaRPr lang="en-US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endParaRPr lang="en-US" dirty="0">
                        <a:solidFill>
                          <a:srgbClr val="002060"/>
                        </a:solidFill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Unbounded</a:t>
                      </a:r>
                    </a:p>
                    <a:p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All</a:t>
                      </a:r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 players</a:t>
                      </a:r>
                    </a:p>
                    <a:p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Changing rules</a:t>
                      </a:r>
                    </a:p>
                    <a:p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Looking for fit</a:t>
                      </a:r>
                    </a:p>
                    <a:p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Purpose: </a:t>
                      </a:r>
                      <a:br>
                        <a:rPr lang="en-US" sz="3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</a:br>
                      <a:r>
                        <a:rPr lang="en-US" sz="36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Keep Playing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Rules Are Changing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HSDP 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2014. HSD Institute. Use with permission.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2EDA9F-B9BB-4CB7-90E7-422047E85B8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6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8420380"/>
              </p:ext>
            </p:extLst>
          </p:nvPr>
        </p:nvGraphicFramePr>
        <p:xfrm>
          <a:off x="457200" y="1600200"/>
          <a:ext cx="8229600" cy="4338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80519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Finite Game</a:t>
                      </a:r>
                      <a:endParaRPr lang="en-US" sz="240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Infinite Game</a:t>
                      </a:r>
                      <a:endParaRPr lang="en-US" sz="240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34281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Field</a:t>
                      </a:r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 of play</a:t>
                      </a:r>
                    </a:p>
                    <a:p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Opponents</a:t>
                      </a:r>
                    </a:p>
                    <a:p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Rules</a:t>
                      </a:r>
                    </a:p>
                    <a:p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Expertise</a:t>
                      </a:r>
                    </a:p>
                    <a:p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Purpose:  </a:t>
                      </a:r>
                      <a:br>
                        <a:rPr lang="en-US" sz="3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</a:br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To Win</a:t>
                      </a:r>
                      <a:endParaRPr lang="en-US" dirty="0" smtClean="0">
                        <a:solidFill>
                          <a:srgbClr val="002060"/>
                        </a:solidFill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endParaRPr lang="en-US" dirty="0">
                        <a:solidFill>
                          <a:srgbClr val="002060"/>
                        </a:solidFill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Unbounded</a:t>
                      </a:r>
                    </a:p>
                    <a:p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All</a:t>
                      </a:r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 players</a:t>
                      </a:r>
                    </a:p>
                    <a:p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Changing rules</a:t>
                      </a:r>
                    </a:p>
                    <a:p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Looking for fit</a:t>
                      </a:r>
                    </a:p>
                    <a:p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Purpose: </a:t>
                      </a:r>
                      <a:br>
                        <a:rPr lang="en-US" sz="3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</a:br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Keep Playing</a:t>
                      </a:r>
                      <a:endParaRPr lang="en-US" sz="3600" dirty="0">
                        <a:solidFill>
                          <a:srgbClr val="002060"/>
                        </a:solidFill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6" r="17023" b="23116"/>
          <a:stretch/>
        </p:blipFill>
        <p:spPr>
          <a:xfrm>
            <a:off x="4597401" y="2219962"/>
            <a:ext cx="4020960" cy="349503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1" y="2219962"/>
            <a:ext cx="4020960" cy="349503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Rules Are Changing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HSDP 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2014. HSD Institute. Use with permission.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2EDA9F-B9BB-4CB7-90E7-422047E85B8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32-Point Star 8"/>
          <p:cNvSpPr/>
          <p:nvPr/>
        </p:nvSpPr>
        <p:spPr>
          <a:xfrm>
            <a:off x="-914400" y="4750801"/>
            <a:ext cx="5791200" cy="2514600"/>
          </a:xfrm>
          <a:prstGeom prst="star32">
            <a:avLst/>
          </a:prstGeom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Now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questions inform OD for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each kind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game?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84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2014. HSD Institute. Use with permission.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2EDA9F-B9BB-4CB7-90E7-422047E85B8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OD Forum Spring 2014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427038"/>
            <a:ext cx="9144000" cy="1173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Radical Reframe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32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168799"/>
              </p:ext>
            </p:extLst>
          </p:nvPr>
        </p:nvGraphicFramePr>
        <p:xfrm>
          <a:off x="457200" y="1600200"/>
          <a:ext cx="8382000" cy="419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191000"/>
              </a:tblGrid>
              <a:tr h="9393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Finite Game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Infinite Game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083879"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083879"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083879"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Framing the Game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7391400" cy="365125"/>
          </a:xfrm>
        </p:spPr>
        <p:txBody>
          <a:bodyPr/>
          <a:lstStyle/>
          <a:p>
            <a:r>
              <a:rPr lang="en-US" smtClean="0"/>
              <a:t>© 2014. HSD Institute. Use with permission.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2EDA9F-B9BB-4CB7-90E7-422047E85B8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HSDP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9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3455480"/>
              </p:ext>
            </p:extLst>
          </p:nvPr>
        </p:nvGraphicFramePr>
        <p:xfrm>
          <a:off x="457200" y="1600200"/>
          <a:ext cx="8382000" cy="419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191000"/>
              </a:tblGrid>
              <a:tr h="9393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Finite Game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Infinite Game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08387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Closed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Open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083879"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083879"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7391400" cy="365125"/>
          </a:xfrm>
        </p:spPr>
        <p:txBody>
          <a:bodyPr/>
          <a:lstStyle/>
          <a:p>
            <a:r>
              <a:rPr lang="en-US" smtClean="0"/>
              <a:t>© 2014. HSD Institute. Use with permission.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2EDA9F-B9BB-4CB7-90E7-422047E85B8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HSDP 2014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667000" y="3124200"/>
            <a:ext cx="3886200" cy="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73162"/>
          </a:xfrm>
        </p:spPr>
        <p:txBody>
          <a:bodyPr>
            <a:normAutofit/>
          </a:bodyPr>
          <a:lstStyle/>
          <a:p>
            <a:r>
              <a:rPr lang="en-US" dirty="0" smtClean="0"/>
              <a:t>Framing the Game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44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3117371"/>
              </p:ext>
            </p:extLst>
          </p:nvPr>
        </p:nvGraphicFramePr>
        <p:xfrm>
          <a:off x="457200" y="1600200"/>
          <a:ext cx="8382000" cy="419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191000"/>
              </a:tblGrid>
              <a:tr h="9393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Finite Game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Infinite Game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08387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Closed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Open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08387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Low </a:t>
                      </a:r>
                      <a:b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Dimension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High</a:t>
                      </a:r>
                      <a:b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Dimension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083879"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7391400" cy="365125"/>
          </a:xfrm>
        </p:spPr>
        <p:txBody>
          <a:bodyPr/>
          <a:lstStyle/>
          <a:p>
            <a:r>
              <a:rPr lang="en-US" smtClean="0"/>
              <a:t>© 2014. HSD Institute. Use with permission.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2EDA9F-B9BB-4CB7-90E7-422047E85B8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HSDP 2014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667000" y="3124200"/>
            <a:ext cx="3886200" cy="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667000" y="4191000"/>
            <a:ext cx="3886200" cy="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73162"/>
          </a:xfrm>
        </p:spPr>
        <p:txBody>
          <a:bodyPr>
            <a:normAutofit/>
          </a:bodyPr>
          <a:lstStyle/>
          <a:p>
            <a:r>
              <a:rPr lang="en-US" dirty="0" smtClean="0"/>
              <a:t>Framing the Game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44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6760960"/>
              </p:ext>
            </p:extLst>
          </p:nvPr>
        </p:nvGraphicFramePr>
        <p:xfrm>
          <a:off x="457200" y="1600200"/>
          <a:ext cx="8382000" cy="419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191000"/>
              </a:tblGrid>
              <a:tr h="9393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Finite Game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Infinite Game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08387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Closed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Open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08387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Low </a:t>
                      </a:r>
                      <a:b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Dimension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High</a:t>
                      </a:r>
                      <a:b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Dimension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08387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Linear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Nonlinear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7391400" cy="365125"/>
          </a:xfrm>
        </p:spPr>
        <p:txBody>
          <a:bodyPr/>
          <a:lstStyle/>
          <a:p>
            <a:r>
              <a:rPr lang="en-US" smtClean="0"/>
              <a:t>© 2014. HSD Institute. Use with permission.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2EDA9F-B9BB-4CB7-90E7-422047E85B8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HSDP 2014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667000" y="3124200"/>
            <a:ext cx="3886200" cy="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667000" y="4191000"/>
            <a:ext cx="3886200" cy="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667000" y="5257800"/>
            <a:ext cx="3886200" cy="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73162"/>
          </a:xfrm>
        </p:spPr>
        <p:txBody>
          <a:bodyPr>
            <a:normAutofit/>
          </a:bodyPr>
          <a:lstStyle/>
          <a:p>
            <a:r>
              <a:rPr lang="en-US" dirty="0" smtClean="0"/>
              <a:t>Framing the Game</a:t>
            </a:r>
            <a:endParaRPr lang="en-US" dirty="0"/>
          </a:p>
        </p:txBody>
      </p:sp>
      <p:sp>
        <p:nvSpPr>
          <p:cNvPr id="10" name="32-Point Star 9"/>
          <p:cNvSpPr/>
          <p:nvPr/>
        </p:nvSpPr>
        <p:spPr>
          <a:xfrm>
            <a:off x="-914400" y="4750801"/>
            <a:ext cx="5791200" cy="2514600"/>
          </a:xfrm>
          <a:prstGeom prst="star32">
            <a:avLst/>
          </a:prstGeom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Now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questions inform OD for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44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7669133"/>
              </p:ext>
            </p:extLst>
          </p:nvPr>
        </p:nvGraphicFramePr>
        <p:xfrm>
          <a:off x="457200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2014. HSD Institute. Use with permission.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2EDA9F-B9BB-4CB7-90E7-422047E85B8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OD Forum Spring 2014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427038"/>
            <a:ext cx="9144000" cy="1173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Radical Reframe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17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2014. HSD Institute. Use with permission.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2EDA9F-B9BB-4CB7-90E7-422047E85B8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OD Forum Spring 2014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427038"/>
            <a:ext cx="9144000" cy="1173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Radical Reframe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88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Choices for 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are you now?</a:t>
            </a:r>
            <a:endParaRPr lang="en-US" dirty="0" smtClean="0"/>
          </a:p>
          <a:p>
            <a:r>
              <a:rPr lang="en-US" dirty="0" smtClean="0"/>
              <a:t>What would be more fit to purpose?</a:t>
            </a:r>
            <a:endParaRPr lang="en-US" dirty="0" smtClean="0"/>
          </a:p>
          <a:p>
            <a:r>
              <a:rPr lang="en-US" dirty="0" smtClean="0"/>
              <a:t>How can we take action to move in the “right” direction?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2014. HSD Institute. Use with permission.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2EDA9F-B9BB-4CB7-90E7-422047E85B8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OD Forum 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44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What can you know </a:t>
            </a:r>
            <a:br>
              <a:rPr lang="en-US" dirty="0" smtClean="0"/>
            </a:br>
            <a:r>
              <a:rPr lang="en-US" dirty="0" smtClean="0"/>
              <a:t>about a CAS?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Estrangelo Edessa" pitchFamily="66" charset="0"/>
              <a:buNone/>
              <a:defRPr/>
            </a:pPr>
            <a:r>
              <a:rPr lang="en-US" b="1" dirty="0" smtClean="0"/>
              <a:t>Patterns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similarities, differences, and connections that have meaning across space and time.  </a:t>
            </a:r>
            <a:endParaRPr lang="en-US" dirty="0"/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>
                <a:solidFill>
                  <a:srgbClr val="948A54"/>
                </a:solidFill>
              </a:rPr>
              <a:t>© 2014. HSD Institute. Use with permission. 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421438" y="6569075"/>
            <a:ext cx="2265362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D7D00B-FF32-4B3F-B7CB-6CD9736420E8}" type="slidenum">
              <a:rPr lang="en-US" altLang="en-US" sz="1000" smtClean="0">
                <a:solidFill>
                  <a:srgbClr val="948A54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000" smtClean="0">
              <a:solidFill>
                <a:srgbClr val="948A54"/>
              </a:solidFill>
            </a:endParaRPr>
          </a:p>
        </p:txBody>
      </p:sp>
      <p:sp>
        <p:nvSpPr>
          <p:cNvPr id="16390" name="Date Placeholder 5"/>
          <p:cNvSpPr>
            <a:spLocks noGrp="1"/>
          </p:cNvSpPr>
          <p:nvPr>
            <p:ph type="dt" sz="quarter" idx="4294967295"/>
          </p:nvPr>
        </p:nvSpPr>
        <p:spPr bwMode="auto">
          <a:xfrm>
            <a:off x="477838" y="6569075"/>
            <a:ext cx="2265362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>
                <a:solidFill>
                  <a:srgbClr val="948A54"/>
                </a:solidFill>
              </a:rPr>
              <a:t>Reform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163" y="3429000"/>
            <a:ext cx="3124200" cy="3008313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698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auto">
          <a:xfrm>
            <a:off x="847860" y="1707116"/>
            <a:ext cx="3803039" cy="3800622"/>
          </a:xfrm>
          <a:custGeom>
            <a:avLst/>
            <a:gdLst>
              <a:gd name="connsiteX0" fmla="*/ 1900904 w 3801808"/>
              <a:gd name="connsiteY0" fmla="*/ 0 h 3801808"/>
              <a:gd name="connsiteX1" fmla="*/ 3547135 w 3801808"/>
              <a:gd name="connsiteY1" fmla="*/ 950452 h 3801808"/>
              <a:gd name="connsiteX2" fmla="*/ 3547135 w 3801808"/>
              <a:gd name="connsiteY2" fmla="*/ 2851356 h 3801808"/>
              <a:gd name="connsiteX3" fmla="*/ 1900904 w 3801808"/>
              <a:gd name="connsiteY3" fmla="*/ 1900904 h 3801808"/>
              <a:gd name="connsiteX4" fmla="*/ 1900904 w 3801808"/>
              <a:gd name="connsiteY4" fmla="*/ 0 h 380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1808" h="3801808">
                <a:moveTo>
                  <a:pt x="1900904" y="0"/>
                </a:moveTo>
                <a:cubicBezTo>
                  <a:pt x="2580032" y="0"/>
                  <a:pt x="3207571" y="362310"/>
                  <a:pt x="3547135" y="950452"/>
                </a:cubicBezTo>
                <a:cubicBezTo>
                  <a:pt x="3886699" y="1538594"/>
                  <a:pt x="3886699" y="2263214"/>
                  <a:pt x="3547135" y="2851356"/>
                </a:cubicBezTo>
                <a:lnTo>
                  <a:pt x="1900904" y="1900904"/>
                </a:lnTo>
                <a:lnTo>
                  <a:pt x="1900904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045554" tIns="847532" rIns="482286" bIns="1906606" spcCol="1270" anchor="ctr"/>
          <a:lstStyle/>
          <a:p>
            <a:pPr algn="ctr" defTabSz="14668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 what?</a:t>
            </a:r>
          </a:p>
        </p:txBody>
      </p:sp>
      <p:sp>
        <p:nvSpPr>
          <p:cNvPr id="14" name="Freeform 13"/>
          <p:cNvSpPr/>
          <p:nvPr/>
        </p:nvSpPr>
        <p:spPr bwMode="auto">
          <a:xfrm>
            <a:off x="769536" y="1842853"/>
            <a:ext cx="3803039" cy="3800622"/>
          </a:xfrm>
          <a:custGeom>
            <a:avLst/>
            <a:gdLst>
              <a:gd name="connsiteX0" fmla="*/ 3547135 w 3801808"/>
              <a:gd name="connsiteY0" fmla="*/ 2851356 h 3801808"/>
              <a:gd name="connsiteX1" fmla="*/ 1900904 w 3801808"/>
              <a:gd name="connsiteY1" fmla="*/ 3801808 h 3801808"/>
              <a:gd name="connsiteX2" fmla="*/ 254673 w 3801808"/>
              <a:gd name="connsiteY2" fmla="*/ 2851356 h 3801808"/>
              <a:gd name="connsiteX3" fmla="*/ 1900904 w 3801808"/>
              <a:gd name="connsiteY3" fmla="*/ 1900904 h 3801808"/>
              <a:gd name="connsiteX4" fmla="*/ 3547135 w 3801808"/>
              <a:gd name="connsiteY4" fmla="*/ 2851356 h 380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1808" h="3801808">
                <a:moveTo>
                  <a:pt x="3547135" y="2851356"/>
                </a:moveTo>
                <a:cubicBezTo>
                  <a:pt x="3207571" y="3439498"/>
                  <a:pt x="2580031" y="3801808"/>
                  <a:pt x="1900904" y="3801808"/>
                </a:cubicBezTo>
                <a:cubicBezTo>
                  <a:pt x="1221776" y="3801808"/>
                  <a:pt x="594237" y="3439498"/>
                  <a:pt x="254673" y="2851356"/>
                </a:cubicBezTo>
                <a:lnTo>
                  <a:pt x="1900904" y="1900904"/>
                </a:lnTo>
                <a:lnTo>
                  <a:pt x="3547135" y="285135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47103" tIns="2508560" rIns="901842" bIns="381357" spcCol="1270" anchor="ctr"/>
          <a:lstStyle/>
          <a:p>
            <a:pPr algn="ctr" defTabSz="14668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Now what?</a:t>
            </a:r>
          </a:p>
        </p:txBody>
      </p:sp>
      <p:sp>
        <p:nvSpPr>
          <p:cNvPr id="16" name="Circular Arrow 15"/>
          <p:cNvSpPr/>
          <p:nvPr/>
        </p:nvSpPr>
        <p:spPr bwMode="auto">
          <a:xfrm>
            <a:off x="612433" y="1471839"/>
            <a:ext cx="4273892" cy="4271177"/>
          </a:xfrm>
          <a:prstGeom prst="circularArrow">
            <a:avLst>
              <a:gd name="adj1" fmla="val 5085"/>
              <a:gd name="adj2" fmla="val 327528"/>
              <a:gd name="adj3" fmla="val 1472472"/>
              <a:gd name="adj4" fmla="val 16199432"/>
              <a:gd name="adj5" fmla="val 5932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Circular Arrow 16"/>
          <p:cNvSpPr/>
          <p:nvPr/>
        </p:nvSpPr>
        <p:spPr bwMode="auto">
          <a:xfrm>
            <a:off x="534109" y="1607336"/>
            <a:ext cx="4273892" cy="4271177"/>
          </a:xfrm>
          <a:prstGeom prst="circularArrow">
            <a:avLst>
              <a:gd name="adj1" fmla="val 5085"/>
              <a:gd name="adj2" fmla="val 327528"/>
              <a:gd name="adj3" fmla="val 8671970"/>
              <a:gd name="adj4" fmla="val 1800502"/>
              <a:gd name="adj5" fmla="val 5932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 bwMode="auto">
          <a:xfrm>
            <a:off x="694528" y="1667202"/>
            <a:ext cx="3803039" cy="3800622"/>
          </a:xfrm>
          <a:custGeom>
            <a:avLst/>
            <a:gdLst>
              <a:gd name="connsiteX0" fmla="*/ 254673 w 3801808"/>
              <a:gd name="connsiteY0" fmla="*/ 2851356 h 3801808"/>
              <a:gd name="connsiteX1" fmla="*/ 254673 w 3801808"/>
              <a:gd name="connsiteY1" fmla="*/ 950452 h 3801808"/>
              <a:gd name="connsiteX2" fmla="*/ 1900904 w 3801808"/>
              <a:gd name="connsiteY2" fmla="*/ 0 h 3801808"/>
              <a:gd name="connsiteX3" fmla="*/ 1900904 w 3801808"/>
              <a:gd name="connsiteY3" fmla="*/ 1900904 h 3801808"/>
              <a:gd name="connsiteX4" fmla="*/ 254673 w 3801808"/>
              <a:gd name="connsiteY4" fmla="*/ 2851356 h 380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1808" h="3801808">
                <a:moveTo>
                  <a:pt x="254673" y="2851356"/>
                </a:moveTo>
                <a:cubicBezTo>
                  <a:pt x="-84891" y="2263214"/>
                  <a:pt x="-84891" y="1538594"/>
                  <a:pt x="254673" y="950452"/>
                </a:cubicBezTo>
                <a:cubicBezTo>
                  <a:pt x="594237" y="362310"/>
                  <a:pt x="1221777" y="0"/>
                  <a:pt x="1900904" y="0"/>
                </a:cubicBezTo>
                <a:lnTo>
                  <a:pt x="1900904" y="1900904"/>
                </a:lnTo>
                <a:lnTo>
                  <a:pt x="254673" y="285135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82286" tIns="847532" rIns="2045554" bIns="1906606" spcCol="1270" anchor="ctr"/>
          <a:lstStyle/>
          <a:p>
            <a:pPr algn="ctr" defTabSz="14668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en-US" sz="3300" b="1" dirty="0"/>
              <a:t>?</a:t>
            </a:r>
          </a:p>
        </p:txBody>
      </p:sp>
      <p:sp>
        <p:nvSpPr>
          <p:cNvPr id="11" name="Circular Arrow 10"/>
          <p:cNvSpPr/>
          <p:nvPr/>
        </p:nvSpPr>
        <p:spPr bwMode="auto">
          <a:xfrm>
            <a:off x="458788" y="1431925"/>
            <a:ext cx="4273892" cy="4271177"/>
          </a:xfrm>
          <a:prstGeom prst="circularArrow">
            <a:avLst>
              <a:gd name="adj1" fmla="val 5085"/>
              <a:gd name="adj2" fmla="val 327528"/>
              <a:gd name="adj3" fmla="val 15873039"/>
              <a:gd name="adj4" fmla="val 9000000"/>
              <a:gd name="adj5" fmla="val 5932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864100" y="1600200"/>
            <a:ext cx="39751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Short/fast </a:t>
            </a:r>
          </a:p>
          <a:p>
            <a:pPr>
              <a:defRPr/>
            </a:pPr>
            <a:r>
              <a:rPr lang="en-US" dirty="0" smtClean="0"/>
              <a:t>Local/global </a:t>
            </a:r>
          </a:p>
          <a:p>
            <a:pPr>
              <a:defRPr/>
            </a:pPr>
            <a:r>
              <a:rPr lang="en-US" dirty="0" smtClean="0"/>
              <a:t>Private/public </a:t>
            </a:r>
          </a:p>
          <a:p>
            <a:pPr>
              <a:defRPr/>
            </a:pPr>
            <a:r>
              <a:rPr lang="en-US" dirty="0" smtClean="0"/>
              <a:t>Theory/practice</a:t>
            </a:r>
          </a:p>
          <a:p>
            <a:pPr>
              <a:defRPr/>
            </a:pPr>
            <a:r>
              <a:rPr lang="en-US" dirty="0" smtClean="0"/>
              <a:t>Formal/informal</a:t>
            </a:r>
          </a:p>
          <a:p>
            <a:pPr>
              <a:defRPr/>
            </a:pPr>
            <a:r>
              <a:rPr lang="en-US" dirty="0" smtClean="0"/>
              <a:t>Physical/emotional</a:t>
            </a:r>
          </a:p>
          <a:p>
            <a:pPr>
              <a:defRPr/>
            </a:pPr>
            <a:r>
              <a:rPr lang="en-US" dirty="0" smtClean="0"/>
              <a:t>Org/culture</a:t>
            </a:r>
          </a:p>
          <a:p>
            <a:pPr>
              <a:defRPr/>
            </a:pPr>
            <a:r>
              <a:rPr lang="en-US" dirty="0" smtClean="0"/>
              <a:t>And . . . 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421438" y="6569075"/>
            <a:ext cx="2265362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000" smtClean="0">
                <a:solidFill>
                  <a:srgbClr val="948A54"/>
                </a:solidFill>
              </a:rPr>
              <a:t>© 2014 HSD Institute. Use with permission.  </a:t>
            </a: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77838" y="6569075"/>
            <a:ext cx="2265362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AD21B59B-FAA2-47D8-B83F-D0D0891BD2D5}" type="slidenum">
              <a:rPr lang="en-US" altLang="en-US" sz="1000" smtClean="0">
                <a:solidFill>
                  <a:srgbClr val="948A54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000" smtClean="0">
              <a:solidFill>
                <a:srgbClr val="948A54"/>
              </a:solidFill>
            </a:endParaRPr>
          </a:p>
        </p:txBody>
      </p:sp>
      <p:sp>
        <p:nvSpPr>
          <p:cNvPr id="30726" name="Date Placeholder 5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solidFill>
                  <a:srgbClr val="948A54"/>
                </a:solidFill>
              </a:rPr>
              <a:t>20APR14</a:t>
            </a:r>
          </a:p>
        </p:txBody>
      </p:sp>
      <p:sp>
        <p:nvSpPr>
          <p:cNvPr id="30727" name="Title 3"/>
          <p:cNvSpPr>
            <a:spLocks noGrp="1"/>
          </p:cNvSpPr>
          <p:nvPr>
            <p:ph type="title"/>
          </p:nvPr>
        </p:nvSpPr>
        <p:spPr>
          <a:xfrm>
            <a:off x="458788" y="403225"/>
            <a:ext cx="7086600" cy="1173163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Adaptive Action</a:t>
            </a:r>
            <a:br>
              <a:rPr lang="en-US" altLang="en-US" dirty="0" smtClean="0"/>
            </a:br>
            <a:r>
              <a:rPr lang="en-US" altLang="en-US" dirty="0" smtClean="0"/>
              <a:t>Influence Patterns</a:t>
            </a: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5462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0" grpId="0" animBg="1"/>
      <p:bldP spid="1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1"/>
          <p:cNvGrpSpPr>
            <a:grpSpLocks/>
          </p:cNvGrpSpPr>
          <p:nvPr/>
        </p:nvGrpSpPr>
        <p:grpSpPr bwMode="auto">
          <a:xfrm>
            <a:off x="458788" y="1431925"/>
            <a:ext cx="4273550" cy="4271963"/>
            <a:chOff x="459543" y="1431216"/>
            <a:chExt cx="4272509" cy="4272509"/>
          </a:xfrm>
        </p:grpSpPr>
        <p:sp>
          <p:nvSpPr>
            <p:cNvPr id="15" name="Freeform 14"/>
            <p:cNvSpPr/>
            <p:nvPr/>
          </p:nvSpPr>
          <p:spPr>
            <a:xfrm>
              <a:off x="695207" y="1666566"/>
              <a:ext cx="3801808" cy="3801808"/>
            </a:xfrm>
            <a:custGeom>
              <a:avLst/>
              <a:gdLst>
                <a:gd name="connsiteX0" fmla="*/ 254673 w 3801808"/>
                <a:gd name="connsiteY0" fmla="*/ 2851356 h 3801808"/>
                <a:gd name="connsiteX1" fmla="*/ 254673 w 3801808"/>
                <a:gd name="connsiteY1" fmla="*/ 950452 h 3801808"/>
                <a:gd name="connsiteX2" fmla="*/ 1900904 w 3801808"/>
                <a:gd name="connsiteY2" fmla="*/ 0 h 3801808"/>
                <a:gd name="connsiteX3" fmla="*/ 1900904 w 3801808"/>
                <a:gd name="connsiteY3" fmla="*/ 1900904 h 3801808"/>
                <a:gd name="connsiteX4" fmla="*/ 254673 w 3801808"/>
                <a:gd name="connsiteY4" fmla="*/ 2851356 h 3801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808" h="3801808">
                  <a:moveTo>
                    <a:pt x="254673" y="2851356"/>
                  </a:moveTo>
                  <a:cubicBezTo>
                    <a:pt x="-84891" y="2263214"/>
                    <a:pt x="-84891" y="1538594"/>
                    <a:pt x="254673" y="950452"/>
                  </a:cubicBezTo>
                  <a:cubicBezTo>
                    <a:pt x="594237" y="362310"/>
                    <a:pt x="1221777" y="0"/>
                    <a:pt x="1900904" y="0"/>
                  </a:cubicBezTo>
                  <a:lnTo>
                    <a:pt x="1900904" y="1900904"/>
                  </a:lnTo>
                  <a:lnTo>
                    <a:pt x="254673" y="2851356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82286" tIns="847532" rIns="2045554" bIns="1906606" spcCol="1270" anchor="ctr"/>
            <a:lstStyle/>
            <a:p>
              <a:pPr algn="ctr" defTabSz="14668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7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What</a:t>
              </a:r>
              <a:r>
                <a:rPr lang="en-US" sz="3300" b="1" dirty="0"/>
                <a:t>?</a:t>
              </a:r>
            </a:p>
          </p:txBody>
        </p:sp>
        <p:sp>
          <p:nvSpPr>
            <p:cNvPr id="18" name="Circular Arrow 17"/>
            <p:cNvSpPr/>
            <p:nvPr/>
          </p:nvSpPr>
          <p:spPr>
            <a:xfrm>
              <a:off x="459543" y="1431216"/>
              <a:ext cx="4272509" cy="4272509"/>
            </a:xfrm>
            <a:prstGeom prst="circularArrow">
              <a:avLst>
                <a:gd name="adj1" fmla="val 5085"/>
                <a:gd name="adj2" fmla="val 327528"/>
                <a:gd name="adj3" fmla="val 15873039"/>
                <a:gd name="adj4" fmla="val 9000000"/>
                <a:gd name="adj5" fmla="val 5932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4864100" y="1600200"/>
            <a:ext cx="39751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What is the pattern?</a:t>
            </a:r>
          </a:p>
          <a:p>
            <a:pPr eaLnBrk="1" hangingPunct="1"/>
            <a:r>
              <a:rPr lang="en-US" altLang="en-US" sz="2800"/>
              <a:t>What is the same?</a:t>
            </a:r>
          </a:p>
          <a:p>
            <a:pPr eaLnBrk="1" hangingPunct="1"/>
            <a:r>
              <a:rPr lang="en-US" altLang="en-US" sz="2800"/>
              <a:t>What is different?</a:t>
            </a:r>
          </a:p>
          <a:p>
            <a:pPr eaLnBrk="1" hangingPunct="1"/>
            <a:r>
              <a:rPr lang="en-US" altLang="en-US" sz="2800"/>
              <a:t>What is connected?</a:t>
            </a:r>
          </a:p>
          <a:p>
            <a:pPr eaLnBrk="1" hangingPunct="1"/>
            <a:r>
              <a:rPr lang="en-US" altLang="en-US" sz="2800"/>
              <a:t>And . . . </a:t>
            </a:r>
          </a:p>
        </p:txBody>
      </p:sp>
      <p:sp>
        <p:nvSpPr>
          <p:cNvPr id="26628" name="Footer Placeholder 22"/>
          <p:cNvSpPr>
            <a:spLocks noGrp="1"/>
          </p:cNvSpPr>
          <p:nvPr>
            <p:ph type="ftr" sz="quarter" idx="4294967295"/>
          </p:nvPr>
        </p:nvSpPr>
        <p:spPr bwMode="auto">
          <a:xfrm>
            <a:off x="6421438" y="6569075"/>
            <a:ext cx="2265362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000" smtClean="0">
                <a:solidFill>
                  <a:srgbClr val="948A54"/>
                </a:solidFill>
              </a:rPr>
              <a:t>© 2014 HSD Institute. Use with permission.  </a:t>
            </a:r>
          </a:p>
        </p:txBody>
      </p:sp>
      <p:sp>
        <p:nvSpPr>
          <p:cNvPr id="26629" name="Slide Number Placeholder 2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77838" y="6569075"/>
            <a:ext cx="2265362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5A7BC6E5-C032-4731-A253-C77796590357}" type="slidenum">
              <a:rPr lang="en-US" altLang="en-US" sz="1000" smtClean="0">
                <a:solidFill>
                  <a:srgbClr val="948A54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000" smtClean="0">
              <a:solidFill>
                <a:srgbClr val="948A54"/>
              </a:solidFill>
            </a:endParaRPr>
          </a:p>
        </p:txBody>
      </p:sp>
      <p:sp>
        <p:nvSpPr>
          <p:cNvPr id="26630" name="Date Placeholder 24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smtClean="0">
                <a:solidFill>
                  <a:srgbClr val="948A54"/>
                </a:solidFill>
              </a:rPr>
              <a:t>20APR14</a:t>
            </a:r>
          </a:p>
        </p:txBody>
      </p:sp>
      <p:sp>
        <p:nvSpPr>
          <p:cNvPr id="26631" name="Title 3"/>
          <p:cNvSpPr>
            <a:spLocks noGrp="1"/>
          </p:cNvSpPr>
          <p:nvPr>
            <p:ph type="title"/>
          </p:nvPr>
        </p:nvSpPr>
        <p:spPr>
          <a:xfrm>
            <a:off x="458788" y="403225"/>
            <a:ext cx="7086600" cy="1173163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Adaptive Action</a:t>
            </a:r>
            <a:br>
              <a:rPr lang="en-US" altLang="en-US" dirty="0" smtClean="0"/>
            </a:br>
            <a:r>
              <a:rPr lang="en-US" altLang="en-US" dirty="0" smtClean="0"/>
              <a:t>See Patterns</a:t>
            </a: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4523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458788" y="1431925"/>
            <a:ext cx="4405312" cy="4271963"/>
            <a:chOff x="459543" y="1431216"/>
            <a:chExt cx="4404423" cy="4272509"/>
          </a:xfrm>
        </p:grpSpPr>
        <p:sp>
          <p:nvSpPr>
            <p:cNvPr id="13" name="Freeform 12"/>
            <p:cNvSpPr/>
            <p:nvPr/>
          </p:nvSpPr>
          <p:spPr>
            <a:xfrm>
              <a:off x="826493" y="1666566"/>
              <a:ext cx="3801808" cy="3801808"/>
            </a:xfrm>
            <a:custGeom>
              <a:avLst/>
              <a:gdLst>
                <a:gd name="connsiteX0" fmla="*/ 1900904 w 3801808"/>
                <a:gd name="connsiteY0" fmla="*/ 0 h 3801808"/>
                <a:gd name="connsiteX1" fmla="*/ 3547135 w 3801808"/>
                <a:gd name="connsiteY1" fmla="*/ 950452 h 3801808"/>
                <a:gd name="connsiteX2" fmla="*/ 3547135 w 3801808"/>
                <a:gd name="connsiteY2" fmla="*/ 2851356 h 3801808"/>
                <a:gd name="connsiteX3" fmla="*/ 1900904 w 3801808"/>
                <a:gd name="connsiteY3" fmla="*/ 1900904 h 3801808"/>
                <a:gd name="connsiteX4" fmla="*/ 1900904 w 3801808"/>
                <a:gd name="connsiteY4" fmla="*/ 0 h 3801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808" h="3801808">
                  <a:moveTo>
                    <a:pt x="1900904" y="0"/>
                  </a:moveTo>
                  <a:cubicBezTo>
                    <a:pt x="2580032" y="0"/>
                    <a:pt x="3207571" y="362310"/>
                    <a:pt x="3547135" y="950452"/>
                  </a:cubicBezTo>
                  <a:cubicBezTo>
                    <a:pt x="3886699" y="1538594"/>
                    <a:pt x="3886699" y="2263214"/>
                    <a:pt x="3547135" y="2851356"/>
                  </a:cubicBezTo>
                  <a:lnTo>
                    <a:pt x="1900904" y="1900904"/>
                  </a:lnTo>
                  <a:lnTo>
                    <a:pt x="1900904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045554" tIns="847532" rIns="482286" bIns="1906606" spcCol="1270" anchor="ctr"/>
            <a:lstStyle/>
            <a:p>
              <a:pPr algn="ctr" defTabSz="14668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7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So what?</a:t>
              </a:r>
            </a:p>
          </p:txBody>
        </p:sp>
        <p:sp>
          <p:nvSpPr>
            <p:cNvPr id="16" name="Circular Arrow 15"/>
            <p:cNvSpPr/>
            <p:nvPr/>
          </p:nvSpPr>
          <p:spPr>
            <a:xfrm>
              <a:off x="591457" y="1431216"/>
              <a:ext cx="4272509" cy="4272509"/>
            </a:xfrm>
            <a:prstGeom prst="circularArrow">
              <a:avLst>
                <a:gd name="adj1" fmla="val 5085"/>
                <a:gd name="adj2" fmla="val 327528"/>
                <a:gd name="adj3" fmla="val 1472472"/>
                <a:gd name="adj4" fmla="val 16199432"/>
                <a:gd name="adj5" fmla="val 5932"/>
              </a:avLst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95207" y="1666566"/>
              <a:ext cx="3801808" cy="3801808"/>
            </a:xfrm>
            <a:custGeom>
              <a:avLst/>
              <a:gdLst>
                <a:gd name="connsiteX0" fmla="*/ 254673 w 3801808"/>
                <a:gd name="connsiteY0" fmla="*/ 2851356 h 3801808"/>
                <a:gd name="connsiteX1" fmla="*/ 254673 w 3801808"/>
                <a:gd name="connsiteY1" fmla="*/ 950452 h 3801808"/>
                <a:gd name="connsiteX2" fmla="*/ 1900904 w 3801808"/>
                <a:gd name="connsiteY2" fmla="*/ 0 h 3801808"/>
                <a:gd name="connsiteX3" fmla="*/ 1900904 w 3801808"/>
                <a:gd name="connsiteY3" fmla="*/ 1900904 h 3801808"/>
                <a:gd name="connsiteX4" fmla="*/ 254673 w 3801808"/>
                <a:gd name="connsiteY4" fmla="*/ 2851356 h 3801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808" h="3801808">
                  <a:moveTo>
                    <a:pt x="254673" y="2851356"/>
                  </a:moveTo>
                  <a:cubicBezTo>
                    <a:pt x="-84891" y="2263214"/>
                    <a:pt x="-84891" y="1538594"/>
                    <a:pt x="254673" y="950452"/>
                  </a:cubicBezTo>
                  <a:cubicBezTo>
                    <a:pt x="594237" y="362310"/>
                    <a:pt x="1221777" y="0"/>
                    <a:pt x="1900904" y="0"/>
                  </a:cubicBezTo>
                  <a:lnTo>
                    <a:pt x="1900904" y="1900904"/>
                  </a:lnTo>
                  <a:lnTo>
                    <a:pt x="254673" y="2851356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82286" tIns="847532" rIns="2045554" bIns="1906606" spcCol="1270" anchor="ctr"/>
            <a:lstStyle/>
            <a:p>
              <a:pPr algn="ctr" defTabSz="14668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7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What</a:t>
              </a:r>
              <a:r>
                <a:rPr lang="en-US" sz="3300" b="1" dirty="0"/>
                <a:t>?</a:t>
              </a:r>
            </a:p>
          </p:txBody>
        </p:sp>
        <p:sp>
          <p:nvSpPr>
            <p:cNvPr id="11" name="Circular Arrow 10"/>
            <p:cNvSpPr/>
            <p:nvPr/>
          </p:nvSpPr>
          <p:spPr>
            <a:xfrm>
              <a:off x="459543" y="1431216"/>
              <a:ext cx="4272509" cy="4272509"/>
            </a:xfrm>
            <a:prstGeom prst="circularArrow">
              <a:avLst>
                <a:gd name="adj1" fmla="val 5085"/>
                <a:gd name="adj2" fmla="val 327528"/>
                <a:gd name="adj3" fmla="val 15873039"/>
                <a:gd name="adj4" fmla="val 9000000"/>
                <a:gd name="adj5" fmla="val 5932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864100" y="1600200"/>
            <a:ext cx="39751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So what is the tension?</a:t>
            </a:r>
          </a:p>
          <a:p>
            <a:pPr>
              <a:defRPr/>
            </a:pPr>
            <a:r>
              <a:rPr lang="en-US" dirty="0" smtClean="0"/>
              <a:t>So what could be:</a:t>
            </a:r>
          </a:p>
          <a:p>
            <a:pPr lvl="1">
              <a:defRPr/>
            </a:pPr>
            <a:r>
              <a:rPr lang="en-US" dirty="0" smtClean="0"/>
              <a:t>More same?</a:t>
            </a:r>
          </a:p>
          <a:p>
            <a:pPr lvl="1">
              <a:defRPr/>
            </a:pPr>
            <a:r>
              <a:rPr lang="en-US" dirty="0" smtClean="0"/>
              <a:t>More different?</a:t>
            </a:r>
          </a:p>
          <a:p>
            <a:pPr lvl="1">
              <a:defRPr/>
            </a:pPr>
            <a:r>
              <a:rPr lang="en-US" dirty="0" smtClean="0"/>
              <a:t>More connected?</a:t>
            </a:r>
          </a:p>
          <a:p>
            <a:pPr lvl="1">
              <a:defRPr/>
            </a:pPr>
            <a:r>
              <a:rPr lang="en-US" dirty="0" smtClean="0"/>
              <a:t>Less connected?</a:t>
            </a:r>
          </a:p>
          <a:p>
            <a:pPr>
              <a:defRPr/>
            </a:pPr>
            <a:r>
              <a:rPr lang="en-US" dirty="0" smtClean="0"/>
              <a:t>And . . . </a:t>
            </a:r>
            <a:endParaRPr lang="en-US" dirty="0"/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421438" y="6569075"/>
            <a:ext cx="2265362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000" smtClean="0">
                <a:solidFill>
                  <a:srgbClr val="948A54"/>
                </a:solidFill>
              </a:rPr>
              <a:t>© 2014 HSD Institute. Use with permission.  </a:t>
            </a: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77838" y="6569075"/>
            <a:ext cx="2265362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FC526246-C9D7-4307-80A4-81F649E77109}" type="slidenum">
              <a:rPr lang="en-US" altLang="en-US" sz="1000" smtClean="0">
                <a:solidFill>
                  <a:srgbClr val="948A54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000" smtClean="0">
              <a:solidFill>
                <a:srgbClr val="948A54"/>
              </a:solidFill>
            </a:endParaRPr>
          </a:p>
        </p:txBody>
      </p:sp>
      <p:sp>
        <p:nvSpPr>
          <p:cNvPr id="28678" name="Date Placeholder 5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smtClean="0">
                <a:solidFill>
                  <a:srgbClr val="948A54"/>
                </a:solidFill>
              </a:rPr>
              <a:t>20APR14</a:t>
            </a:r>
          </a:p>
        </p:txBody>
      </p:sp>
      <p:sp>
        <p:nvSpPr>
          <p:cNvPr id="28679" name="Title 3"/>
          <p:cNvSpPr>
            <a:spLocks noGrp="1"/>
          </p:cNvSpPr>
          <p:nvPr>
            <p:ph type="title"/>
          </p:nvPr>
        </p:nvSpPr>
        <p:spPr>
          <a:xfrm>
            <a:off x="458788" y="403225"/>
            <a:ext cx="7086600" cy="1173163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Adaptive Action</a:t>
            </a:r>
            <a:br>
              <a:rPr lang="en-US" altLang="en-US" dirty="0" smtClean="0"/>
            </a:br>
            <a:r>
              <a:rPr lang="en-US" altLang="en-US" dirty="0" smtClean="0"/>
              <a:t>Understand Patterns</a:t>
            </a: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5675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458788" y="1431925"/>
            <a:ext cx="4427537" cy="4446588"/>
            <a:chOff x="459543" y="1431216"/>
            <a:chExt cx="4426104" cy="4447975"/>
          </a:xfrm>
        </p:grpSpPr>
        <p:sp>
          <p:nvSpPr>
            <p:cNvPr id="13" name="Freeform 12"/>
            <p:cNvSpPr/>
            <p:nvPr/>
          </p:nvSpPr>
          <p:spPr>
            <a:xfrm>
              <a:off x="848489" y="1706493"/>
              <a:ext cx="3801808" cy="3801808"/>
            </a:xfrm>
            <a:custGeom>
              <a:avLst/>
              <a:gdLst>
                <a:gd name="connsiteX0" fmla="*/ 1900904 w 3801808"/>
                <a:gd name="connsiteY0" fmla="*/ 0 h 3801808"/>
                <a:gd name="connsiteX1" fmla="*/ 3547135 w 3801808"/>
                <a:gd name="connsiteY1" fmla="*/ 950452 h 3801808"/>
                <a:gd name="connsiteX2" fmla="*/ 3547135 w 3801808"/>
                <a:gd name="connsiteY2" fmla="*/ 2851356 h 3801808"/>
                <a:gd name="connsiteX3" fmla="*/ 1900904 w 3801808"/>
                <a:gd name="connsiteY3" fmla="*/ 1900904 h 3801808"/>
                <a:gd name="connsiteX4" fmla="*/ 1900904 w 3801808"/>
                <a:gd name="connsiteY4" fmla="*/ 0 h 3801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808" h="3801808">
                  <a:moveTo>
                    <a:pt x="1900904" y="0"/>
                  </a:moveTo>
                  <a:cubicBezTo>
                    <a:pt x="2580032" y="0"/>
                    <a:pt x="3207571" y="362310"/>
                    <a:pt x="3547135" y="950452"/>
                  </a:cubicBezTo>
                  <a:cubicBezTo>
                    <a:pt x="3886699" y="1538594"/>
                    <a:pt x="3886699" y="2263214"/>
                    <a:pt x="3547135" y="2851356"/>
                  </a:cubicBezTo>
                  <a:lnTo>
                    <a:pt x="1900904" y="1900904"/>
                  </a:lnTo>
                  <a:lnTo>
                    <a:pt x="1900904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045554" tIns="847532" rIns="482286" bIns="1906606" spcCol="1270" anchor="ctr"/>
            <a:lstStyle/>
            <a:p>
              <a:pPr algn="ctr" defTabSz="14668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7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So what?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770190" y="1842272"/>
              <a:ext cx="3801808" cy="3801808"/>
            </a:xfrm>
            <a:custGeom>
              <a:avLst/>
              <a:gdLst>
                <a:gd name="connsiteX0" fmla="*/ 3547135 w 3801808"/>
                <a:gd name="connsiteY0" fmla="*/ 2851356 h 3801808"/>
                <a:gd name="connsiteX1" fmla="*/ 1900904 w 3801808"/>
                <a:gd name="connsiteY1" fmla="*/ 3801808 h 3801808"/>
                <a:gd name="connsiteX2" fmla="*/ 254673 w 3801808"/>
                <a:gd name="connsiteY2" fmla="*/ 2851356 h 3801808"/>
                <a:gd name="connsiteX3" fmla="*/ 1900904 w 3801808"/>
                <a:gd name="connsiteY3" fmla="*/ 1900904 h 3801808"/>
                <a:gd name="connsiteX4" fmla="*/ 3547135 w 3801808"/>
                <a:gd name="connsiteY4" fmla="*/ 2851356 h 3801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808" h="3801808">
                  <a:moveTo>
                    <a:pt x="3547135" y="2851356"/>
                  </a:moveTo>
                  <a:cubicBezTo>
                    <a:pt x="3207571" y="3439498"/>
                    <a:pt x="2580031" y="3801808"/>
                    <a:pt x="1900904" y="3801808"/>
                  </a:cubicBezTo>
                  <a:cubicBezTo>
                    <a:pt x="1221776" y="3801808"/>
                    <a:pt x="594237" y="3439498"/>
                    <a:pt x="254673" y="2851356"/>
                  </a:cubicBezTo>
                  <a:lnTo>
                    <a:pt x="1900904" y="1900904"/>
                  </a:lnTo>
                  <a:lnTo>
                    <a:pt x="3547135" y="2851356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47103" tIns="2508560" rIns="901842" bIns="381357" spcCol="1270" anchor="ctr"/>
            <a:lstStyle/>
            <a:p>
              <a:pPr algn="ctr" defTabSz="14668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7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Now what?</a:t>
              </a:r>
            </a:p>
          </p:txBody>
        </p:sp>
        <p:sp>
          <p:nvSpPr>
            <p:cNvPr id="16" name="Circular Arrow 15"/>
            <p:cNvSpPr/>
            <p:nvPr/>
          </p:nvSpPr>
          <p:spPr>
            <a:xfrm>
              <a:off x="613138" y="1471142"/>
              <a:ext cx="4272509" cy="4272509"/>
            </a:xfrm>
            <a:prstGeom prst="circularArrow">
              <a:avLst>
                <a:gd name="adj1" fmla="val 5085"/>
                <a:gd name="adj2" fmla="val 327528"/>
                <a:gd name="adj3" fmla="val 1472472"/>
                <a:gd name="adj4" fmla="val 16199432"/>
                <a:gd name="adj5" fmla="val 5932"/>
              </a:avLst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Circular Arrow 16"/>
            <p:cNvSpPr/>
            <p:nvPr/>
          </p:nvSpPr>
          <p:spPr>
            <a:xfrm>
              <a:off x="534840" y="1606682"/>
              <a:ext cx="4272509" cy="4272509"/>
            </a:xfrm>
            <a:prstGeom prst="circularArrow">
              <a:avLst>
                <a:gd name="adj1" fmla="val 5085"/>
                <a:gd name="adj2" fmla="val 327528"/>
                <a:gd name="adj3" fmla="val 8671970"/>
                <a:gd name="adj4" fmla="val 1800502"/>
                <a:gd name="adj5" fmla="val 5932"/>
              </a:avLst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95207" y="1666566"/>
              <a:ext cx="3801808" cy="3801808"/>
            </a:xfrm>
            <a:custGeom>
              <a:avLst/>
              <a:gdLst>
                <a:gd name="connsiteX0" fmla="*/ 254673 w 3801808"/>
                <a:gd name="connsiteY0" fmla="*/ 2851356 h 3801808"/>
                <a:gd name="connsiteX1" fmla="*/ 254673 w 3801808"/>
                <a:gd name="connsiteY1" fmla="*/ 950452 h 3801808"/>
                <a:gd name="connsiteX2" fmla="*/ 1900904 w 3801808"/>
                <a:gd name="connsiteY2" fmla="*/ 0 h 3801808"/>
                <a:gd name="connsiteX3" fmla="*/ 1900904 w 3801808"/>
                <a:gd name="connsiteY3" fmla="*/ 1900904 h 3801808"/>
                <a:gd name="connsiteX4" fmla="*/ 254673 w 3801808"/>
                <a:gd name="connsiteY4" fmla="*/ 2851356 h 3801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808" h="3801808">
                  <a:moveTo>
                    <a:pt x="254673" y="2851356"/>
                  </a:moveTo>
                  <a:cubicBezTo>
                    <a:pt x="-84891" y="2263214"/>
                    <a:pt x="-84891" y="1538594"/>
                    <a:pt x="254673" y="950452"/>
                  </a:cubicBezTo>
                  <a:cubicBezTo>
                    <a:pt x="594237" y="362310"/>
                    <a:pt x="1221777" y="0"/>
                    <a:pt x="1900904" y="0"/>
                  </a:cubicBezTo>
                  <a:lnTo>
                    <a:pt x="1900904" y="1900904"/>
                  </a:lnTo>
                  <a:lnTo>
                    <a:pt x="254673" y="2851356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82286" tIns="847532" rIns="2045554" bIns="1906606" spcCol="1270" anchor="ctr"/>
            <a:lstStyle/>
            <a:p>
              <a:pPr algn="ctr" defTabSz="14668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7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What</a:t>
              </a:r>
              <a:r>
                <a:rPr lang="en-US" sz="3300" b="1" dirty="0"/>
                <a:t>?</a:t>
              </a:r>
            </a:p>
          </p:txBody>
        </p:sp>
        <p:sp>
          <p:nvSpPr>
            <p:cNvPr id="11" name="Circular Arrow 10"/>
            <p:cNvSpPr/>
            <p:nvPr/>
          </p:nvSpPr>
          <p:spPr>
            <a:xfrm>
              <a:off x="459543" y="1431216"/>
              <a:ext cx="4272509" cy="4272509"/>
            </a:xfrm>
            <a:prstGeom prst="circularArrow">
              <a:avLst>
                <a:gd name="adj1" fmla="val 5085"/>
                <a:gd name="adj2" fmla="val 327528"/>
                <a:gd name="adj3" fmla="val 15873039"/>
                <a:gd name="adj4" fmla="val 9000000"/>
                <a:gd name="adj5" fmla="val 5932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864100" y="1600200"/>
            <a:ext cx="39751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Now what will you do to change:</a:t>
            </a:r>
          </a:p>
          <a:p>
            <a:pPr lvl="1">
              <a:defRPr/>
            </a:pPr>
            <a:r>
              <a:rPr lang="en-US" dirty="0" smtClean="0"/>
              <a:t>Sameness</a:t>
            </a:r>
          </a:p>
          <a:p>
            <a:pPr lvl="1">
              <a:defRPr/>
            </a:pPr>
            <a:r>
              <a:rPr lang="en-US" dirty="0" smtClean="0"/>
              <a:t>Difference</a:t>
            </a:r>
          </a:p>
          <a:p>
            <a:pPr lvl="1">
              <a:defRPr/>
            </a:pPr>
            <a:r>
              <a:rPr lang="en-US" dirty="0" smtClean="0"/>
              <a:t>Connection</a:t>
            </a:r>
          </a:p>
          <a:p>
            <a:pPr>
              <a:defRPr/>
            </a:pPr>
            <a:r>
              <a:rPr lang="en-US" dirty="0" smtClean="0"/>
              <a:t>And . . . </a:t>
            </a:r>
            <a:endParaRPr lang="en-US" dirty="0"/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421438" y="6569075"/>
            <a:ext cx="2265362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000" smtClean="0">
                <a:solidFill>
                  <a:srgbClr val="948A54"/>
                </a:solidFill>
              </a:rPr>
              <a:t>© 2014 HSD Institute. Use with permission.  </a:t>
            </a: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77838" y="6569075"/>
            <a:ext cx="2265362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AD21B59B-FAA2-47D8-B83F-D0D0891BD2D5}" type="slidenum">
              <a:rPr lang="en-US" altLang="en-US" sz="1000" smtClean="0">
                <a:solidFill>
                  <a:srgbClr val="948A54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000" smtClean="0">
              <a:solidFill>
                <a:srgbClr val="948A54"/>
              </a:solidFill>
            </a:endParaRPr>
          </a:p>
        </p:txBody>
      </p:sp>
      <p:sp>
        <p:nvSpPr>
          <p:cNvPr id="30726" name="Date Placeholder 5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smtClean="0">
                <a:solidFill>
                  <a:srgbClr val="948A54"/>
                </a:solidFill>
              </a:rPr>
              <a:t>20APR14</a:t>
            </a:r>
          </a:p>
        </p:txBody>
      </p:sp>
      <p:sp>
        <p:nvSpPr>
          <p:cNvPr id="30727" name="Title 3"/>
          <p:cNvSpPr>
            <a:spLocks noGrp="1"/>
          </p:cNvSpPr>
          <p:nvPr>
            <p:ph type="title"/>
          </p:nvPr>
        </p:nvSpPr>
        <p:spPr>
          <a:xfrm>
            <a:off x="458788" y="403225"/>
            <a:ext cx="7086600" cy="1173163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Adaptive Action</a:t>
            </a:r>
            <a:br>
              <a:rPr lang="en-US" altLang="en-US" dirty="0" smtClean="0"/>
            </a:br>
            <a:r>
              <a:rPr lang="en-US" altLang="en-US" dirty="0" smtClean="0"/>
              <a:t>Influence Patterns</a:t>
            </a: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4743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6393314"/>
              </p:ext>
            </p:extLst>
          </p:nvPr>
        </p:nvGraphicFramePr>
        <p:xfrm>
          <a:off x="457200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2014. HSD Institute. Use with permission.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2EDA9F-B9BB-4CB7-90E7-422047E85B8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OD Forum Spring 2014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427038"/>
            <a:ext cx="9144000" cy="1173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Radical Reframe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37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Adaptive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What </a:t>
            </a:r>
            <a:r>
              <a:rPr lang="en-US" dirty="0" smtClean="0"/>
              <a:t>patterns do you see in your current projects?</a:t>
            </a:r>
          </a:p>
          <a:p>
            <a:r>
              <a:rPr lang="en-US" sz="3600" b="1" dirty="0" smtClean="0"/>
              <a:t>So what </a:t>
            </a:r>
            <a:r>
              <a:rPr lang="en-US" dirty="0" smtClean="0"/>
              <a:t>options for action do you and your clients have?</a:t>
            </a:r>
          </a:p>
          <a:p>
            <a:r>
              <a:rPr lang="en-US" sz="3600" b="1" dirty="0" smtClean="0"/>
              <a:t>Now what </a:t>
            </a:r>
            <a:r>
              <a:rPr lang="en-US" dirty="0" smtClean="0"/>
              <a:t>will you do to play your infinite game?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2014. HSD Institute. Use with permission.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2EDA9F-B9BB-4CB7-90E7-422047E85B8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OD Forum 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71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069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1900" dirty="0" err="1"/>
              <a:t>Eoyang</a:t>
            </a:r>
            <a:r>
              <a:rPr lang="en-US" sz="1900" dirty="0"/>
              <a:t>, G. "Toward a Computational Model of Complex Human Systems Dynamics." In </a:t>
            </a:r>
            <a:r>
              <a:rPr lang="en-US" sz="1900" i="1" dirty="0"/>
              <a:t>How Nature Works: Complexity in Interdisciplinary Research and Applications</a:t>
            </a:r>
            <a:r>
              <a:rPr lang="en-US" sz="1900" dirty="0"/>
              <a:t>. Heidelberg: Springer, 2014. </a:t>
            </a:r>
          </a:p>
          <a:p>
            <a:pPr>
              <a:lnSpc>
                <a:spcPct val="150000"/>
              </a:lnSpc>
            </a:pPr>
            <a:r>
              <a:rPr lang="en-US" sz="1900" dirty="0" err="1" smtClean="0"/>
              <a:t>Eoyang</a:t>
            </a:r>
            <a:r>
              <a:rPr lang="en-US" sz="1900" dirty="0" smtClean="0"/>
              <a:t>, G. &amp; R. Holladay. </a:t>
            </a:r>
            <a:r>
              <a:rPr lang="en-US" sz="1900" i="1" dirty="0" smtClean="0"/>
              <a:t>Adaptive Action: Leveraging uncertainty in your organization</a:t>
            </a:r>
            <a:r>
              <a:rPr lang="en-US" sz="1900" dirty="0" smtClean="0"/>
              <a:t>. San Francisco: Stanford University Press, 2013. </a:t>
            </a:r>
          </a:p>
          <a:p>
            <a:pPr>
              <a:lnSpc>
                <a:spcPct val="150000"/>
              </a:lnSpc>
            </a:pPr>
            <a:r>
              <a:rPr lang="en-US" sz="1900" dirty="0" err="1" smtClean="0"/>
              <a:t>Eoyang</a:t>
            </a:r>
            <a:r>
              <a:rPr lang="en-US" sz="1900" dirty="0" smtClean="0"/>
              <a:t>, G. </a:t>
            </a:r>
            <a:r>
              <a:rPr lang="en-US" sz="1900" i="1" dirty="0" smtClean="0"/>
              <a:t>Conditions for self-organizing in human systems</a:t>
            </a:r>
            <a:r>
              <a:rPr lang="en-US" sz="1900" dirty="0" smtClean="0"/>
              <a:t>. Unpublished doctoral dissertation The Union Institute and University, 2001.</a:t>
            </a:r>
          </a:p>
          <a:p>
            <a:pPr>
              <a:lnSpc>
                <a:spcPct val="150000"/>
              </a:lnSpc>
            </a:pPr>
            <a:r>
              <a:rPr lang="en-US" sz="1900" dirty="0" smtClean="0"/>
              <a:t>Olson, E. &amp; G. </a:t>
            </a:r>
            <a:r>
              <a:rPr lang="en-US" sz="1900" dirty="0" err="1" smtClean="0"/>
              <a:t>Eoyang</a:t>
            </a:r>
            <a:r>
              <a:rPr lang="en-US" sz="1900" dirty="0" smtClean="0"/>
              <a:t>. </a:t>
            </a:r>
            <a:r>
              <a:rPr lang="en-US" sz="1900" i="1" dirty="0" smtClean="0"/>
              <a:t>Facilitating Organization Change: Lessons from Complexity Science</a:t>
            </a:r>
            <a:r>
              <a:rPr lang="en-US" sz="1900" dirty="0" smtClean="0"/>
              <a:t>. </a:t>
            </a:r>
            <a:r>
              <a:rPr lang="en-US" sz="1900" dirty="0" err="1" smtClean="0"/>
              <a:t>Jossey</a:t>
            </a:r>
            <a:r>
              <a:rPr lang="en-US" sz="1900" dirty="0" smtClean="0"/>
              <a:t>-Bass/Pfeiffer, 2001. </a:t>
            </a:r>
          </a:p>
          <a:p>
            <a:pPr>
              <a:lnSpc>
                <a:spcPct val="150000"/>
              </a:lnSpc>
            </a:pPr>
            <a:r>
              <a:rPr lang="en-US" sz="1900" dirty="0" smtClean="0"/>
              <a:t>On the web:</a:t>
            </a:r>
          </a:p>
          <a:p>
            <a:pPr lvl="1">
              <a:lnSpc>
                <a:spcPct val="150000"/>
              </a:lnSpc>
            </a:pPr>
            <a:r>
              <a:rPr lang="en-US" sz="1700" dirty="0" smtClean="0"/>
              <a:t>hsdinstitute.org</a:t>
            </a:r>
          </a:p>
          <a:p>
            <a:pPr lvl="1">
              <a:lnSpc>
                <a:spcPct val="150000"/>
              </a:lnSpc>
            </a:pPr>
            <a:r>
              <a:rPr lang="en-US" sz="1700" dirty="0" smtClean="0"/>
              <a:t>adaptiveaction.org</a:t>
            </a:r>
          </a:p>
          <a:p>
            <a:pPr lvl="1">
              <a:lnSpc>
                <a:spcPct val="150000"/>
              </a:lnSpc>
            </a:pPr>
            <a:r>
              <a:rPr lang="en-US" sz="1700" dirty="0"/>
              <a:t>w</a:t>
            </a:r>
            <a:r>
              <a:rPr lang="en-US" sz="1700" dirty="0" smtClean="0"/>
              <a:t>iki.hsdinstitute.org 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2014. HSD Institute. Use with permission.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2EDA9F-B9BB-4CB7-90E7-422047E85B8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OD Forum 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48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7246763"/>
              </p:ext>
            </p:extLst>
          </p:nvPr>
        </p:nvGraphicFramePr>
        <p:xfrm>
          <a:off x="457200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2014. HSD Institute. Use with permission.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2EDA9F-B9BB-4CB7-90E7-422047E85B8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OD Forum Spring 2014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" y="381000"/>
            <a:ext cx="9144000" cy="1173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Radical Reframe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70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7852336"/>
              </p:ext>
            </p:extLst>
          </p:nvPr>
        </p:nvGraphicFramePr>
        <p:xfrm>
          <a:off x="457200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2014. HSD Institute. Use with permission.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2EDA9F-B9BB-4CB7-90E7-422047E85B8F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OD Forum Spring 2014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427038"/>
            <a:ext cx="9144000" cy="1173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Radical Reframe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64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Change</a:t>
            </a:r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74390"/>
            <a:ext cx="7253662" cy="4850210"/>
          </a:xfrm>
          <a:prstGeom prst="rect">
            <a:avLst/>
          </a:prstGeom>
          <a:ln>
            <a:solidFill>
              <a:srgbClr val="9966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3200"/>
            <a:ext cx="7391400" cy="365125"/>
          </a:xfrm>
        </p:spPr>
        <p:txBody>
          <a:bodyPr/>
          <a:lstStyle/>
          <a:p>
            <a:r>
              <a:rPr lang="en-US" smtClean="0"/>
              <a:t>© 2013. HSD Institute. Use with permission.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172EDA9F-B9BB-4CB7-90E7-422047E85B8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609600" y="6569075"/>
            <a:ext cx="2133600" cy="365125"/>
          </a:xfrm>
        </p:spPr>
        <p:txBody>
          <a:bodyPr/>
          <a:lstStyle/>
          <a:p>
            <a:r>
              <a:rPr lang="en-US" dirty="0" smtClean="0"/>
              <a:t>HSDP Cohort 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81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 Kinds of Change</a:t>
            </a:r>
            <a:br>
              <a:rPr lang="en-US" dirty="0" smtClean="0"/>
            </a:br>
            <a:r>
              <a:rPr lang="en-US" dirty="0" smtClean="0"/>
              <a:t>Method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293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Static</a:t>
                      </a:r>
                      <a:endParaRPr lang="en-US" sz="200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Dynamic</a:t>
                      </a:r>
                      <a:endParaRPr lang="en-US" sz="200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Dynamical</a:t>
                      </a:r>
                      <a:endParaRPr lang="en-US" sz="200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91577">
                <a:tc>
                  <a:txBody>
                    <a:bodyPr/>
                    <a:lstStyle/>
                    <a:p>
                      <a:pPr marL="228600" indent="-228600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Point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 A to point B</a:t>
                      </a:r>
                    </a:p>
                    <a:p>
                      <a:pPr marL="228600" indent="-228600"/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Don’t care what happens in between</a:t>
                      </a:r>
                    </a:p>
                    <a:p>
                      <a:pPr marL="228600" indent="-228600"/>
                      <a:r>
                        <a:rPr lang="en-US" sz="2000" b="1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Main problem:  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resistance</a:t>
                      </a:r>
                    </a:p>
                    <a:p>
                      <a:pPr marL="228600" indent="-228600"/>
                      <a:r>
                        <a:rPr lang="en-US" sz="2000" b="1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Solution:  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20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</a:b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push harder</a:t>
                      </a:r>
                    </a:p>
                    <a:p>
                      <a:pPr marL="228600" indent="-228600"/>
                      <a:r>
                        <a:rPr lang="en-US" sz="2000" b="1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Examples:</a:t>
                      </a:r>
                    </a:p>
                    <a:p>
                      <a:pPr marL="228600" indent="-228600">
                        <a:buFont typeface="Arial" pitchFamily="34" charset="0"/>
                        <a:buChar char="•"/>
                      </a:pP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Outcome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mgt</a:t>
                      </a:r>
                      <a:endParaRPr lang="en-US" sz="20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228600" indent="-228600">
                        <a:buFont typeface="Arial" pitchFamily="34" charset="0"/>
                        <a:buChar char="•"/>
                      </a:pP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Motivation</a:t>
                      </a:r>
                    </a:p>
                    <a:p>
                      <a:pPr marL="228600" indent="-228600">
                        <a:buFont typeface="Arial" pitchFamily="34" charset="0"/>
                        <a:buChar char="•"/>
                      </a:pP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Facilities change</a:t>
                      </a:r>
                    </a:p>
                    <a:p>
                      <a:pPr marL="228600" indent="-228600">
                        <a:buFont typeface="Arial" pitchFamily="34" charset="0"/>
                        <a:buChar char="•"/>
                      </a:pP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And . . . </a:t>
                      </a:r>
                      <a:endParaRPr lang="en-US" sz="2000" dirty="0">
                        <a:solidFill>
                          <a:srgbClr val="002060"/>
                        </a:solidFill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3200"/>
            <a:ext cx="7391400" cy="365125"/>
          </a:xfrm>
        </p:spPr>
        <p:txBody>
          <a:bodyPr/>
          <a:lstStyle/>
          <a:p>
            <a:r>
              <a:rPr lang="en-US" smtClean="0"/>
              <a:t>© 2013. HSD Institute. Use with permission.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172EDA9F-B9BB-4CB7-90E7-422047E85B8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609600" y="6569075"/>
            <a:ext cx="2133600" cy="365125"/>
          </a:xfrm>
        </p:spPr>
        <p:txBody>
          <a:bodyPr/>
          <a:lstStyle/>
          <a:p>
            <a:r>
              <a:rPr lang="en-US" dirty="0" smtClean="0"/>
              <a:t>HSDP Cohort 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84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Change</a:t>
            </a:r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1600"/>
            <a:ext cx="7162800" cy="4809308"/>
          </a:xfrm>
          <a:prstGeom prst="rect">
            <a:avLst/>
          </a:prstGeom>
          <a:ln>
            <a:solidFill>
              <a:srgbClr val="9966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3200"/>
            <a:ext cx="7391400" cy="365125"/>
          </a:xfrm>
        </p:spPr>
        <p:txBody>
          <a:bodyPr/>
          <a:lstStyle/>
          <a:p>
            <a:r>
              <a:rPr lang="en-US" smtClean="0"/>
              <a:t>© 2013. HSD Institute. Use with permission.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172EDA9F-B9BB-4CB7-90E7-422047E85B8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609600" y="6569075"/>
            <a:ext cx="2133600" cy="365125"/>
          </a:xfrm>
        </p:spPr>
        <p:txBody>
          <a:bodyPr/>
          <a:lstStyle/>
          <a:p>
            <a:r>
              <a:rPr lang="en-US" dirty="0" smtClean="0"/>
              <a:t>HSDP Cohort 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83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 Kinds of Change</a:t>
            </a:r>
            <a:br>
              <a:rPr lang="en-US" dirty="0" smtClean="0"/>
            </a:br>
            <a:r>
              <a:rPr lang="en-US" dirty="0" smtClean="0"/>
              <a:t>Method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293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Static</a:t>
                      </a:r>
                      <a:endParaRPr lang="en-US" sz="200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Dynamic</a:t>
                      </a:r>
                      <a:endParaRPr lang="en-US" sz="200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Dynamical</a:t>
                      </a:r>
                      <a:endParaRPr lang="en-US" sz="200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91577">
                <a:tc>
                  <a:txBody>
                    <a:bodyPr/>
                    <a:lstStyle/>
                    <a:p>
                      <a:pPr marL="228600" indent="-228600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Point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 A to point B</a:t>
                      </a:r>
                    </a:p>
                    <a:p>
                      <a:pPr marL="228600" indent="-228600"/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Don’t care what happens in between</a:t>
                      </a:r>
                    </a:p>
                    <a:p>
                      <a:pPr marL="228600" indent="-228600"/>
                      <a:r>
                        <a:rPr lang="en-US" sz="2000" b="1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Main problem:  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resistance</a:t>
                      </a:r>
                    </a:p>
                    <a:p>
                      <a:pPr marL="228600" indent="-228600"/>
                      <a:r>
                        <a:rPr lang="en-US" sz="2000" b="1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Solution:  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20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</a:b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push harder</a:t>
                      </a:r>
                    </a:p>
                    <a:p>
                      <a:pPr marL="228600" indent="-228600"/>
                      <a:r>
                        <a:rPr lang="en-US" sz="2000" b="1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Examples:</a:t>
                      </a:r>
                    </a:p>
                    <a:p>
                      <a:pPr marL="228600" indent="-228600">
                        <a:buFont typeface="Arial" pitchFamily="34" charset="0"/>
                        <a:buChar char="•"/>
                      </a:pP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Outcome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mgt</a:t>
                      </a:r>
                      <a:endParaRPr lang="en-US" sz="20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228600" indent="-228600">
                        <a:buFont typeface="Arial" pitchFamily="34" charset="0"/>
                        <a:buChar char="•"/>
                      </a:pP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Motivation</a:t>
                      </a:r>
                    </a:p>
                    <a:p>
                      <a:pPr marL="228600" indent="-228600">
                        <a:buFont typeface="Arial" pitchFamily="34" charset="0"/>
                        <a:buChar char="•"/>
                      </a:pP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Facilities change</a:t>
                      </a:r>
                    </a:p>
                    <a:p>
                      <a:pPr marL="228600" indent="-228600">
                        <a:buFont typeface="Arial" pitchFamily="34" charset="0"/>
                        <a:buChar char="•"/>
                      </a:pP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And . . . </a:t>
                      </a:r>
                      <a:endParaRPr lang="en-US" sz="2000" dirty="0">
                        <a:solidFill>
                          <a:srgbClr val="002060"/>
                        </a:solidFill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93688" indent="-293688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Follow smooth path</a:t>
                      </a:r>
                    </a:p>
                    <a:p>
                      <a:pPr marL="293688" indent="-293688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Know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 initial and predict end point</a:t>
                      </a:r>
                    </a:p>
                    <a:p>
                      <a:pPr marL="293688" indent="-293688"/>
                      <a:r>
                        <a:rPr lang="en-US" sz="2000" b="1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Main problem: 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disruption</a:t>
                      </a:r>
                    </a:p>
                    <a:p>
                      <a:pPr marL="293688" indent="-293688"/>
                      <a:r>
                        <a:rPr lang="en-US" sz="2000" b="1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Solution: </a:t>
                      </a:r>
                      <a:br>
                        <a:rPr lang="en-US" sz="2000" b="1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</a:b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blame someone</a:t>
                      </a:r>
                    </a:p>
                    <a:p>
                      <a:r>
                        <a:rPr lang="en-US" sz="2000" b="1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Examples: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Project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mgt</a:t>
                      </a:r>
                      <a:endParaRPr lang="en-US" sz="20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Stages of change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Planning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And . . 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93688" indent="-293688"/>
                      <a:endParaRPr lang="en-US" sz="2000" dirty="0">
                        <a:solidFill>
                          <a:srgbClr val="002060"/>
                        </a:solidFill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3200"/>
            <a:ext cx="7391400" cy="365125"/>
          </a:xfrm>
        </p:spPr>
        <p:txBody>
          <a:bodyPr/>
          <a:lstStyle/>
          <a:p>
            <a:r>
              <a:rPr lang="en-US" smtClean="0"/>
              <a:t>© 2013. HSD Institute. Use with permission.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172EDA9F-B9BB-4CB7-90E7-422047E85B8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609600" y="6569075"/>
            <a:ext cx="2133600" cy="365125"/>
          </a:xfrm>
        </p:spPr>
        <p:txBody>
          <a:bodyPr/>
          <a:lstStyle/>
          <a:p>
            <a:r>
              <a:rPr lang="en-US" dirty="0" smtClean="0"/>
              <a:t>HSDP Cohort 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06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Dynamical Change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3200"/>
            <a:ext cx="7391400" cy="365125"/>
          </a:xfrm>
        </p:spPr>
        <p:txBody>
          <a:bodyPr/>
          <a:lstStyle/>
          <a:p>
            <a:r>
              <a:rPr lang="en-US" smtClean="0"/>
              <a:t>© 2013. HSD Institute. Use with permission.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172EDA9F-B9BB-4CB7-90E7-422047E85B8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609600" y="6569075"/>
            <a:ext cx="2133600" cy="365125"/>
          </a:xfrm>
        </p:spPr>
        <p:txBody>
          <a:bodyPr/>
          <a:lstStyle/>
          <a:p>
            <a:r>
              <a:rPr lang="en-US" dirty="0" smtClean="0"/>
              <a:t>HSDP Cohort 34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2389"/>
            <a:ext cx="8153400" cy="5105581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506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 Kinds of Change</a:t>
            </a:r>
            <a:br>
              <a:rPr lang="en-US" dirty="0" smtClean="0"/>
            </a:br>
            <a:r>
              <a:rPr lang="en-US" dirty="0" smtClean="0"/>
              <a:t>Method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293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Static</a:t>
                      </a:r>
                      <a:endParaRPr lang="en-US" sz="200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Dynamic</a:t>
                      </a:r>
                      <a:endParaRPr lang="en-US" sz="200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Dynamical</a:t>
                      </a:r>
                      <a:endParaRPr lang="en-US" sz="200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91577">
                <a:tc>
                  <a:txBody>
                    <a:bodyPr/>
                    <a:lstStyle/>
                    <a:p>
                      <a:pPr marL="228600" indent="-228600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Point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 A to point B</a:t>
                      </a:r>
                    </a:p>
                    <a:p>
                      <a:pPr marL="228600" indent="-228600"/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Don’t care what happens in between</a:t>
                      </a:r>
                    </a:p>
                    <a:p>
                      <a:pPr marL="228600" indent="-228600"/>
                      <a:r>
                        <a:rPr lang="en-US" sz="2000" b="1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Main problem:  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resistance</a:t>
                      </a:r>
                    </a:p>
                    <a:p>
                      <a:pPr marL="228600" indent="-228600"/>
                      <a:r>
                        <a:rPr lang="en-US" sz="2000" b="1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Solution:  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20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</a:b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push harder</a:t>
                      </a:r>
                    </a:p>
                    <a:p>
                      <a:pPr marL="228600" indent="-228600"/>
                      <a:r>
                        <a:rPr lang="en-US" sz="2000" b="1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Examples:</a:t>
                      </a:r>
                    </a:p>
                    <a:p>
                      <a:pPr marL="228600" indent="-228600">
                        <a:buFont typeface="Arial" pitchFamily="34" charset="0"/>
                        <a:buChar char="•"/>
                      </a:pP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Outcome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mgt</a:t>
                      </a:r>
                      <a:endParaRPr lang="en-US" sz="20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228600" indent="-228600">
                        <a:buFont typeface="Arial" pitchFamily="34" charset="0"/>
                        <a:buChar char="•"/>
                      </a:pP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Motivation</a:t>
                      </a:r>
                    </a:p>
                    <a:p>
                      <a:pPr marL="228600" indent="-228600">
                        <a:buFont typeface="Arial" pitchFamily="34" charset="0"/>
                        <a:buChar char="•"/>
                      </a:pP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Facilities change</a:t>
                      </a:r>
                    </a:p>
                    <a:p>
                      <a:pPr marL="228600" indent="-228600">
                        <a:buFont typeface="Arial" pitchFamily="34" charset="0"/>
                        <a:buChar char="•"/>
                      </a:pP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And . . . </a:t>
                      </a:r>
                      <a:endParaRPr lang="en-US" sz="2000" dirty="0">
                        <a:solidFill>
                          <a:srgbClr val="002060"/>
                        </a:solidFill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93688" indent="-293688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Follow smooth path</a:t>
                      </a:r>
                    </a:p>
                    <a:p>
                      <a:pPr marL="293688" indent="-293688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Know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 initial and predict end point</a:t>
                      </a:r>
                    </a:p>
                    <a:p>
                      <a:pPr marL="293688" indent="-293688"/>
                      <a:r>
                        <a:rPr lang="en-US" sz="2000" b="1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Main problem: 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disruption</a:t>
                      </a:r>
                    </a:p>
                    <a:p>
                      <a:pPr marL="293688" indent="-293688"/>
                      <a:r>
                        <a:rPr lang="en-US" sz="2000" b="1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Solution: </a:t>
                      </a:r>
                      <a:br>
                        <a:rPr lang="en-US" sz="2000" b="1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</a:b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blame someone</a:t>
                      </a:r>
                    </a:p>
                    <a:p>
                      <a:r>
                        <a:rPr lang="en-US" sz="2000" b="1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Examples: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Project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mgt</a:t>
                      </a:r>
                      <a:endParaRPr lang="en-US" sz="20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Stages of change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Planning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And . . 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93688" indent="-293688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Tension and release</a:t>
                      </a:r>
                    </a:p>
                    <a:p>
                      <a:pPr marL="293688" indent="-293688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Change at one scale bursts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 through </a:t>
                      </a:r>
                    </a:p>
                    <a:p>
                      <a:pPr marL="293688" indent="-293688"/>
                      <a:r>
                        <a:rPr lang="en-US" sz="2000" b="1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Main problem: 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unpredictability</a:t>
                      </a:r>
                    </a:p>
                    <a:p>
                      <a:pPr marL="293688" indent="-293688"/>
                      <a:r>
                        <a:rPr lang="en-US" sz="2000" b="1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Solution: </a:t>
                      </a:r>
                      <a:br>
                        <a:rPr lang="en-US" sz="2000" b="1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</a:b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watch for patterns</a:t>
                      </a:r>
                    </a:p>
                    <a:p>
                      <a:r>
                        <a:rPr lang="en-US" sz="2000" b="1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Examples: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Ahas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 in learning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Innovation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Economic collapse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And . . . </a:t>
                      </a:r>
                      <a:endParaRPr lang="en-US" sz="2000" dirty="0">
                        <a:solidFill>
                          <a:srgbClr val="002060"/>
                        </a:solidFill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3200"/>
            <a:ext cx="7391400" cy="365125"/>
          </a:xfrm>
        </p:spPr>
        <p:txBody>
          <a:bodyPr/>
          <a:lstStyle/>
          <a:p>
            <a:r>
              <a:rPr lang="en-US" smtClean="0"/>
              <a:t>© 2013. HSD Institute. Use with permission.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172EDA9F-B9BB-4CB7-90E7-422047E85B8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609600" y="6569075"/>
            <a:ext cx="2133600" cy="365125"/>
          </a:xfrm>
        </p:spPr>
        <p:txBody>
          <a:bodyPr/>
          <a:lstStyle/>
          <a:p>
            <a:r>
              <a:rPr lang="en-US" dirty="0" smtClean="0"/>
              <a:t>HSDP Cohort 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28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3544</TotalTime>
  <Words>1072</Words>
  <Application>Microsoft Office PowerPoint</Application>
  <PresentationFormat>On-screen Show (4:3)</PresentationFormat>
  <Paragraphs>321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ＭＳ Ｐゴシック</vt:lpstr>
      <vt:lpstr>Arial</vt:lpstr>
      <vt:lpstr>Calibri</vt:lpstr>
      <vt:lpstr>Estrangelo Edessa</vt:lpstr>
      <vt:lpstr>Verdana</vt:lpstr>
      <vt:lpstr>Office Theme</vt:lpstr>
      <vt:lpstr>Radical Reframe:  OD as an  Infinite Game</vt:lpstr>
      <vt:lpstr>PowerPoint Presentation</vt:lpstr>
      <vt:lpstr>PowerPoint Presentation</vt:lpstr>
      <vt:lpstr>Static Change</vt:lpstr>
      <vt:lpstr>Three Kinds of Change Method</vt:lpstr>
      <vt:lpstr>Dynamic Change</vt:lpstr>
      <vt:lpstr>Three Kinds of Change Method</vt:lpstr>
      <vt:lpstr>Dynamical Change</vt:lpstr>
      <vt:lpstr>Three Kinds of Change Method</vt:lpstr>
      <vt:lpstr>Using Three  Kinds of Change</vt:lpstr>
      <vt:lpstr>The Rules Are Changing</vt:lpstr>
      <vt:lpstr>The Rules Are Changing</vt:lpstr>
      <vt:lpstr>The Rules Are Changing</vt:lpstr>
      <vt:lpstr>The Rules Are Changing</vt:lpstr>
      <vt:lpstr>PowerPoint Presentation</vt:lpstr>
      <vt:lpstr>Framing the Game</vt:lpstr>
      <vt:lpstr>Framing the Game</vt:lpstr>
      <vt:lpstr>Framing the Game</vt:lpstr>
      <vt:lpstr>Framing the Game</vt:lpstr>
      <vt:lpstr>PowerPoint Presentation</vt:lpstr>
      <vt:lpstr>Choices for Fit</vt:lpstr>
      <vt:lpstr>What can you know  about a CAS?</vt:lpstr>
      <vt:lpstr>Adaptive Action Influence Patterns</vt:lpstr>
      <vt:lpstr>Adaptive Action See Patterns</vt:lpstr>
      <vt:lpstr>Adaptive Action Understand Patterns</vt:lpstr>
      <vt:lpstr>Adaptive Action Influence Patterns</vt:lpstr>
      <vt:lpstr>PowerPoint Presentation</vt:lpstr>
      <vt:lpstr>Your Adaptive Action</vt:lpstr>
      <vt:lpstr>Resources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Glenda</dc:creator>
  <cp:lastModifiedBy>Glenda Eoyang</cp:lastModifiedBy>
  <cp:revision>124</cp:revision>
  <cp:lastPrinted>2013-02-19T16:31:04Z</cp:lastPrinted>
  <dcterms:created xsi:type="dcterms:W3CDTF">2013-02-18T21:31:51Z</dcterms:created>
  <dcterms:modified xsi:type="dcterms:W3CDTF">2014-05-01T11:06:45Z</dcterms:modified>
</cp:coreProperties>
</file>